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8" r:id="rId3"/>
    <p:sldId id="262" r:id="rId4"/>
    <p:sldId id="263" r:id="rId5"/>
    <p:sldId id="259" r:id="rId6"/>
    <p:sldId id="268" r:id="rId7"/>
    <p:sldId id="267" r:id="rId8"/>
    <p:sldId id="265" r:id="rId9"/>
    <p:sldId id="271" r:id="rId10"/>
    <p:sldId id="266"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A25D2-A645-4315-BDF0-C30DCAE6B235}" v="450" dt="2023-12-02T23:19:39.537"/>
    <p1510:client id="{2818BAEE-E932-D12A-44CF-6FCBE2C1758B}" v="113" dt="2023-12-02T17:06:48.129"/>
    <p1510:client id="{673F7A93-76F3-ABED-52BA-5285EFDF391B}" v="311" dt="2023-12-02T23:19:44.519"/>
    <p1510:client id="{BACE4218-CE37-FE8E-7F17-0A04280DAF54}" v="228" dt="2023-12-02T23:29:51.819"/>
    <p1510:client id="{EE383526-81F0-2D65-0A78-C2D6DF1D4FB6}" v="971" dt="2023-12-02T18:52:49.463"/>
    <p1510:client id="{F67D5431-A021-0B46-A66B-1C14D097C383}" v="11" dt="2023-12-02T17:47:51.4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2CA2-3659-EB02-738C-CF1930D2EC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FEE4EC-61A3-57DA-CEDD-5D606B71C2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085663-7C22-DEA8-CB82-45DC0B802F2D}"/>
              </a:ext>
            </a:extLst>
          </p:cNvPr>
          <p:cNvSpPr>
            <a:spLocks noGrp="1"/>
          </p:cNvSpPr>
          <p:nvPr>
            <p:ph type="dt" sz="half" idx="10"/>
          </p:nvPr>
        </p:nvSpPr>
        <p:spPr/>
        <p:txBody>
          <a:bodyPr/>
          <a:lstStyle/>
          <a:p>
            <a:fld id="{D2F6F517-FFFF-4F07-B692-E4853FB96455}" type="datetimeFigureOut">
              <a:rPr lang="en-US" smtClean="0"/>
              <a:t>12/3/2023</a:t>
            </a:fld>
            <a:endParaRPr lang="en-US"/>
          </a:p>
        </p:txBody>
      </p:sp>
      <p:sp>
        <p:nvSpPr>
          <p:cNvPr id="5" name="Footer Placeholder 4">
            <a:extLst>
              <a:ext uri="{FF2B5EF4-FFF2-40B4-BE49-F238E27FC236}">
                <a16:creationId xmlns:a16="http://schemas.microsoft.com/office/drawing/2014/main" id="{85D0F44C-CFF7-DE83-FD05-1008BCB3E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0DBAC-84FC-5AAD-3FFA-FF19C7FDD789}"/>
              </a:ext>
            </a:extLst>
          </p:cNvPr>
          <p:cNvSpPr>
            <a:spLocks noGrp="1"/>
          </p:cNvSpPr>
          <p:nvPr>
            <p:ph type="sldNum" sz="quarter" idx="12"/>
          </p:nvPr>
        </p:nvSpPr>
        <p:spPr/>
        <p:txBody>
          <a:bodyPr/>
          <a:lstStyle/>
          <a:p>
            <a:fld id="{DA7EFBF9-EE74-42B7-8AE2-022B5CD64064}" type="slidenum">
              <a:rPr lang="en-US" smtClean="0"/>
              <a:t>‹#›</a:t>
            </a:fld>
            <a:endParaRPr lang="en-US"/>
          </a:p>
        </p:txBody>
      </p:sp>
    </p:spTree>
    <p:extLst>
      <p:ext uri="{BB962C8B-B14F-4D97-AF65-F5344CB8AC3E}">
        <p14:creationId xmlns:p14="http://schemas.microsoft.com/office/powerpoint/2010/main" val="1624913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83A0D-1CF3-1F51-7D2E-E33DA3F270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E2169B-879F-07CF-5119-221D99529A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2759C-6083-E3FD-2966-13099C352507}"/>
              </a:ext>
            </a:extLst>
          </p:cNvPr>
          <p:cNvSpPr>
            <a:spLocks noGrp="1"/>
          </p:cNvSpPr>
          <p:nvPr>
            <p:ph type="dt" sz="half" idx="10"/>
          </p:nvPr>
        </p:nvSpPr>
        <p:spPr/>
        <p:txBody>
          <a:bodyPr/>
          <a:lstStyle/>
          <a:p>
            <a:fld id="{D2F6F517-FFFF-4F07-B692-E4853FB96455}" type="datetimeFigureOut">
              <a:rPr lang="en-US" smtClean="0"/>
              <a:t>12/3/2023</a:t>
            </a:fld>
            <a:endParaRPr lang="en-US"/>
          </a:p>
        </p:txBody>
      </p:sp>
      <p:sp>
        <p:nvSpPr>
          <p:cNvPr id="5" name="Footer Placeholder 4">
            <a:extLst>
              <a:ext uri="{FF2B5EF4-FFF2-40B4-BE49-F238E27FC236}">
                <a16:creationId xmlns:a16="http://schemas.microsoft.com/office/drawing/2014/main" id="{824EA8AB-88EF-1043-9E3A-B99F2CC63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D536E-E98B-492D-90FD-E7767868C1B4}"/>
              </a:ext>
            </a:extLst>
          </p:cNvPr>
          <p:cNvSpPr>
            <a:spLocks noGrp="1"/>
          </p:cNvSpPr>
          <p:nvPr>
            <p:ph type="sldNum" sz="quarter" idx="12"/>
          </p:nvPr>
        </p:nvSpPr>
        <p:spPr/>
        <p:txBody>
          <a:bodyPr/>
          <a:lstStyle/>
          <a:p>
            <a:fld id="{DA7EFBF9-EE74-42B7-8AE2-022B5CD64064}" type="slidenum">
              <a:rPr lang="en-US" smtClean="0"/>
              <a:t>‹#›</a:t>
            </a:fld>
            <a:endParaRPr lang="en-US"/>
          </a:p>
        </p:txBody>
      </p:sp>
    </p:spTree>
    <p:extLst>
      <p:ext uri="{BB962C8B-B14F-4D97-AF65-F5344CB8AC3E}">
        <p14:creationId xmlns:p14="http://schemas.microsoft.com/office/powerpoint/2010/main" val="758508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0872D-882E-8F85-AC1A-24DBEF02C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9928B5-CC39-AC23-B6BD-2AE7BEF539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987279-9FA5-867F-2F00-A0A1E23264F8}"/>
              </a:ext>
            </a:extLst>
          </p:cNvPr>
          <p:cNvSpPr>
            <a:spLocks noGrp="1"/>
          </p:cNvSpPr>
          <p:nvPr>
            <p:ph type="dt" sz="half" idx="10"/>
          </p:nvPr>
        </p:nvSpPr>
        <p:spPr/>
        <p:txBody>
          <a:bodyPr/>
          <a:lstStyle/>
          <a:p>
            <a:fld id="{D2F6F517-FFFF-4F07-B692-E4853FB96455}" type="datetimeFigureOut">
              <a:rPr lang="en-US" smtClean="0"/>
              <a:t>12/3/2023</a:t>
            </a:fld>
            <a:endParaRPr lang="en-US"/>
          </a:p>
        </p:txBody>
      </p:sp>
      <p:sp>
        <p:nvSpPr>
          <p:cNvPr id="5" name="Footer Placeholder 4">
            <a:extLst>
              <a:ext uri="{FF2B5EF4-FFF2-40B4-BE49-F238E27FC236}">
                <a16:creationId xmlns:a16="http://schemas.microsoft.com/office/drawing/2014/main" id="{1887B511-C80C-384F-E146-E46055BD4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A3C89-163B-21E2-B344-56D0DB0D6B58}"/>
              </a:ext>
            </a:extLst>
          </p:cNvPr>
          <p:cNvSpPr>
            <a:spLocks noGrp="1"/>
          </p:cNvSpPr>
          <p:nvPr>
            <p:ph type="sldNum" sz="quarter" idx="12"/>
          </p:nvPr>
        </p:nvSpPr>
        <p:spPr/>
        <p:txBody>
          <a:bodyPr/>
          <a:lstStyle/>
          <a:p>
            <a:fld id="{DA7EFBF9-EE74-42B7-8AE2-022B5CD64064}" type="slidenum">
              <a:rPr lang="en-US" smtClean="0"/>
              <a:t>‹#›</a:t>
            </a:fld>
            <a:endParaRPr lang="en-US"/>
          </a:p>
        </p:txBody>
      </p:sp>
    </p:spTree>
    <p:extLst>
      <p:ext uri="{BB962C8B-B14F-4D97-AF65-F5344CB8AC3E}">
        <p14:creationId xmlns:p14="http://schemas.microsoft.com/office/powerpoint/2010/main" val="1266234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A70E5-9E9A-A402-D3C3-70513AA369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87BD19-9ED8-CD08-B61D-025BDCBF83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380397-F2E5-4154-7DE6-F36D6BD0B9F3}"/>
              </a:ext>
            </a:extLst>
          </p:cNvPr>
          <p:cNvSpPr>
            <a:spLocks noGrp="1"/>
          </p:cNvSpPr>
          <p:nvPr>
            <p:ph type="dt" sz="half" idx="10"/>
          </p:nvPr>
        </p:nvSpPr>
        <p:spPr/>
        <p:txBody>
          <a:bodyPr/>
          <a:lstStyle/>
          <a:p>
            <a:fld id="{D2F6F517-FFFF-4F07-B692-E4853FB96455}" type="datetimeFigureOut">
              <a:rPr lang="en-US" smtClean="0"/>
              <a:t>12/3/2023</a:t>
            </a:fld>
            <a:endParaRPr lang="en-US"/>
          </a:p>
        </p:txBody>
      </p:sp>
      <p:sp>
        <p:nvSpPr>
          <p:cNvPr id="5" name="Footer Placeholder 4">
            <a:extLst>
              <a:ext uri="{FF2B5EF4-FFF2-40B4-BE49-F238E27FC236}">
                <a16:creationId xmlns:a16="http://schemas.microsoft.com/office/drawing/2014/main" id="{887FDF52-2C62-373E-A75C-313BF6A10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819A1-B7BA-1CE2-1501-2671E6779DE2}"/>
              </a:ext>
            </a:extLst>
          </p:cNvPr>
          <p:cNvSpPr>
            <a:spLocks noGrp="1"/>
          </p:cNvSpPr>
          <p:nvPr>
            <p:ph type="sldNum" sz="quarter" idx="12"/>
          </p:nvPr>
        </p:nvSpPr>
        <p:spPr/>
        <p:txBody>
          <a:bodyPr/>
          <a:lstStyle/>
          <a:p>
            <a:fld id="{DA7EFBF9-EE74-42B7-8AE2-022B5CD64064}" type="slidenum">
              <a:rPr lang="en-US" smtClean="0"/>
              <a:t>‹#›</a:t>
            </a:fld>
            <a:endParaRPr lang="en-US"/>
          </a:p>
        </p:txBody>
      </p:sp>
    </p:spTree>
    <p:extLst>
      <p:ext uri="{BB962C8B-B14F-4D97-AF65-F5344CB8AC3E}">
        <p14:creationId xmlns:p14="http://schemas.microsoft.com/office/powerpoint/2010/main" val="3255501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C3BC9-AEB5-8655-C29A-1D8AD09CE4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C3699B-984D-F189-4913-68FDD1E849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2B876F-89AB-24BB-B253-21C21359D523}"/>
              </a:ext>
            </a:extLst>
          </p:cNvPr>
          <p:cNvSpPr>
            <a:spLocks noGrp="1"/>
          </p:cNvSpPr>
          <p:nvPr>
            <p:ph type="dt" sz="half" idx="10"/>
          </p:nvPr>
        </p:nvSpPr>
        <p:spPr/>
        <p:txBody>
          <a:bodyPr/>
          <a:lstStyle/>
          <a:p>
            <a:fld id="{D2F6F517-FFFF-4F07-B692-E4853FB96455}" type="datetimeFigureOut">
              <a:rPr lang="en-US" smtClean="0"/>
              <a:t>12/3/2023</a:t>
            </a:fld>
            <a:endParaRPr lang="en-US"/>
          </a:p>
        </p:txBody>
      </p:sp>
      <p:sp>
        <p:nvSpPr>
          <p:cNvPr id="5" name="Footer Placeholder 4">
            <a:extLst>
              <a:ext uri="{FF2B5EF4-FFF2-40B4-BE49-F238E27FC236}">
                <a16:creationId xmlns:a16="http://schemas.microsoft.com/office/drawing/2014/main" id="{67B4655C-B857-4C69-99F2-F3B68DFE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C638E-F328-4D5B-DA9F-311386725159}"/>
              </a:ext>
            </a:extLst>
          </p:cNvPr>
          <p:cNvSpPr>
            <a:spLocks noGrp="1"/>
          </p:cNvSpPr>
          <p:nvPr>
            <p:ph type="sldNum" sz="quarter" idx="12"/>
          </p:nvPr>
        </p:nvSpPr>
        <p:spPr/>
        <p:txBody>
          <a:bodyPr/>
          <a:lstStyle/>
          <a:p>
            <a:fld id="{DA7EFBF9-EE74-42B7-8AE2-022B5CD64064}" type="slidenum">
              <a:rPr lang="en-US" smtClean="0"/>
              <a:t>‹#›</a:t>
            </a:fld>
            <a:endParaRPr lang="en-US"/>
          </a:p>
        </p:txBody>
      </p:sp>
    </p:spTree>
    <p:extLst>
      <p:ext uri="{BB962C8B-B14F-4D97-AF65-F5344CB8AC3E}">
        <p14:creationId xmlns:p14="http://schemas.microsoft.com/office/powerpoint/2010/main" val="4030583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4314-F76E-5134-1C9B-E33DFD8177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6879E6-1340-DE9B-2D71-BAEA5DA771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02F4E4-672A-A1F0-2D6A-5607641B1A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8B119A-2735-D388-314D-CD0D071F6392}"/>
              </a:ext>
            </a:extLst>
          </p:cNvPr>
          <p:cNvSpPr>
            <a:spLocks noGrp="1"/>
          </p:cNvSpPr>
          <p:nvPr>
            <p:ph type="dt" sz="half" idx="10"/>
          </p:nvPr>
        </p:nvSpPr>
        <p:spPr/>
        <p:txBody>
          <a:bodyPr/>
          <a:lstStyle/>
          <a:p>
            <a:fld id="{D2F6F517-FFFF-4F07-B692-E4853FB96455}" type="datetimeFigureOut">
              <a:rPr lang="en-US" smtClean="0"/>
              <a:t>12/3/2023</a:t>
            </a:fld>
            <a:endParaRPr lang="en-US"/>
          </a:p>
        </p:txBody>
      </p:sp>
      <p:sp>
        <p:nvSpPr>
          <p:cNvPr id="6" name="Footer Placeholder 5">
            <a:extLst>
              <a:ext uri="{FF2B5EF4-FFF2-40B4-BE49-F238E27FC236}">
                <a16:creationId xmlns:a16="http://schemas.microsoft.com/office/drawing/2014/main" id="{53A5DA3D-B0AF-45D9-C14B-6E665833F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478D8-71DE-B918-F6FD-B2D0835FEB5D}"/>
              </a:ext>
            </a:extLst>
          </p:cNvPr>
          <p:cNvSpPr>
            <a:spLocks noGrp="1"/>
          </p:cNvSpPr>
          <p:nvPr>
            <p:ph type="sldNum" sz="quarter" idx="12"/>
          </p:nvPr>
        </p:nvSpPr>
        <p:spPr/>
        <p:txBody>
          <a:bodyPr/>
          <a:lstStyle/>
          <a:p>
            <a:fld id="{DA7EFBF9-EE74-42B7-8AE2-022B5CD64064}" type="slidenum">
              <a:rPr lang="en-US" smtClean="0"/>
              <a:t>‹#›</a:t>
            </a:fld>
            <a:endParaRPr lang="en-US"/>
          </a:p>
        </p:txBody>
      </p:sp>
    </p:spTree>
    <p:extLst>
      <p:ext uri="{BB962C8B-B14F-4D97-AF65-F5344CB8AC3E}">
        <p14:creationId xmlns:p14="http://schemas.microsoft.com/office/powerpoint/2010/main" val="2209691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B72F-DB07-DA02-7EB4-5B44349A0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76BC3C-2527-0A5A-6F14-65A3E96F10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51BBB9-6CA6-0363-37E3-693478E547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60BA5C-67C1-2473-B5B9-17E6681CE9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282629-8CC5-52B1-454F-B7093A95F3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4EF4AB-2A99-5E49-1C1B-EFB58ECB8B79}"/>
              </a:ext>
            </a:extLst>
          </p:cNvPr>
          <p:cNvSpPr>
            <a:spLocks noGrp="1"/>
          </p:cNvSpPr>
          <p:nvPr>
            <p:ph type="dt" sz="half" idx="10"/>
          </p:nvPr>
        </p:nvSpPr>
        <p:spPr/>
        <p:txBody>
          <a:bodyPr/>
          <a:lstStyle/>
          <a:p>
            <a:fld id="{D2F6F517-FFFF-4F07-B692-E4853FB96455}" type="datetimeFigureOut">
              <a:rPr lang="en-US" smtClean="0"/>
              <a:t>12/3/2023</a:t>
            </a:fld>
            <a:endParaRPr lang="en-US"/>
          </a:p>
        </p:txBody>
      </p:sp>
      <p:sp>
        <p:nvSpPr>
          <p:cNvPr id="8" name="Footer Placeholder 7">
            <a:extLst>
              <a:ext uri="{FF2B5EF4-FFF2-40B4-BE49-F238E27FC236}">
                <a16:creationId xmlns:a16="http://schemas.microsoft.com/office/drawing/2014/main" id="{B6106612-7149-8405-C16E-F8CB312595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240689-39F5-2E0A-C82F-25779E833C2E}"/>
              </a:ext>
            </a:extLst>
          </p:cNvPr>
          <p:cNvSpPr>
            <a:spLocks noGrp="1"/>
          </p:cNvSpPr>
          <p:nvPr>
            <p:ph type="sldNum" sz="quarter" idx="12"/>
          </p:nvPr>
        </p:nvSpPr>
        <p:spPr/>
        <p:txBody>
          <a:bodyPr/>
          <a:lstStyle/>
          <a:p>
            <a:fld id="{DA7EFBF9-EE74-42B7-8AE2-022B5CD64064}" type="slidenum">
              <a:rPr lang="en-US" smtClean="0"/>
              <a:t>‹#›</a:t>
            </a:fld>
            <a:endParaRPr lang="en-US"/>
          </a:p>
        </p:txBody>
      </p:sp>
    </p:spTree>
    <p:extLst>
      <p:ext uri="{BB962C8B-B14F-4D97-AF65-F5344CB8AC3E}">
        <p14:creationId xmlns:p14="http://schemas.microsoft.com/office/powerpoint/2010/main" val="846282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E989-4691-3ED4-6FA4-8080713D9E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658C0F-7628-BFEB-9F29-5BC1BCF8E13D}"/>
              </a:ext>
            </a:extLst>
          </p:cNvPr>
          <p:cNvSpPr>
            <a:spLocks noGrp="1"/>
          </p:cNvSpPr>
          <p:nvPr>
            <p:ph type="dt" sz="half" idx="10"/>
          </p:nvPr>
        </p:nvSpPr>
        <p:spPr/>
        <p:txBody>
          <a:bodyPr/>
          <a:lstStyle/>
          <a:p>
            <a:fld id="{D2F6F517-FFFF-4F07-B692-E4853FB96455}" type="datetimeFigureOut">
              <a:rPr lang="en-US" smtClean="0"/>
              <a:t>12/3/2023</a:t>
            </a:fld>
            <a:endParaRPr lang="en-US"/>
          </a:p>
        </p:txBody>
      </p:sp>
      <p:sp>
        <p:nvSpPr>
          <p:cNvPr id="4" name="Footer Placeholder 3">
            <a:extLst>
              <a:ext uri="{FF2B5EF4-FFF2-40B4-BE49-F238E27FC236}">
                <a16:creationId xmlns:a16="http://schemas.microsoft.com/office/drawing/2014/main" id="{83CEF066-4082-011D-FA43-C49AD02A15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8B64E7-73C5-E858-EF0A-BA30F111663C}"/>
              </a:ext>
            </a:extLst>
          </p:cNvPr>
          <p:cNvSpPr>
            <a:spLocks noGrp="1"/>
          </p:cNvSpPr>
          <p:nvPr>
            <p:ph type="sldNum" sz="quarter" idx="12"/>
          </p:nvPr>
        </p:nvSpPr>
        <p:spPr/>
        <p:txBody>
          <a:bodyPr/>
          <a:lstStyle/>
          <a:p>
            <a:fld id="{DA7EFBF9-EE74-42B7-8AE2-022B5CD64064}" type="slidenum">
              <a:rPr lang="en-US" smtClean="0"/>
              <a:t>‹#›</a:t>
            </a:fld>
            <a:endParaRPr lang="en-US"/>
          </a:p>
        </p:txBody>
      </p:sp>
    </p:spTree>
    <p:extLst>
      <p:ext uri="{BB962C8B-B14F-4D97-AF65-F5344CB8AC3E}">
        <p14:creationId xmlns:p14="http://schemas.microsoft.com/office/powerpoint/2010/main" val="911029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02D6AA-65CD-9A87-DDE3-AFB5F92DCBF7}"/>
              </a:ext>
            </a:extLst>
          </p:cNvPr>
          <p:cNvSpPr>
            <a:spLocks noGrp="1"/>
          </p:cNvSpPr>
          <p:nvPr>
            <p:ph type="dt" sz="half" idx="10"/>
          </p:nvPr>
        </p:nvSpPr>
        <p:spPr/>
        <p:txBody>
          <a:bodyPr/>
          <a:lstStyle/>
          <a:p>
            <a:fld id="{D2F6F517-FFFF-4F07-B692-E4853FB96455}" type="datetimeFigureOut">
              <a:rPr lang="en-US" smtClean="0"/>
              <a:t>12/3/2023</a:t>
            </a:fld>
            <a:endParaRPr lang="en-US"/>
          </a:p>
        </p:txBody>
      </p:sp>
      <p:sp>
        <p:nvSpPr>
          <p:cNvPr id="3" name="Footer Placeholder 2">
            <a:extLst>
              <a:ext uri="{FF2B5EF4-FFF2-40B4-BE49-F238E27FC236}">
                <a16:creationId xmlns:a16="http://schemas.microsoft.com/office/drawing/2014/main" id="{D85BA789-A940-248B-6EAC-F40F75A592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BDAA03-E35A-AF1F-39B1-E7896205E4B4}"/>
              </a:ext>
            </a:extLst>
          </p:cNvPr>
          <p:cNvSpPr>
            <a:spLocks noGrp="1"/>
          </p:cNvSpPr>
          <p:nvPr>
            <p:ph type="sldNum" sz="quarter" idx="12"/>
          </p:nvPr>
        </p:nvSpPr>
        <p:spPr/>
        <p:txBody>
          <a:bodyPr/>
          <a:lstStyle/>
          <a:p>
            <a:fld id="{DA7EFBF9-EE74-42B7-8AE2-022B5CD64064}" type="slidenum">
              <a:rPr lang="en-US" smtClean="0"/>
              <a:t>‹#›</a:t>
            </a:fld>
            <a:endParaRPr lang="en-US"/>
          </a:p>
        </p:txBody>
      </p:sp>
    </p:spTree>
    <p:extLst>
      <p:ext uri="{BB962C8B-B14F-4D97-AF65-F5344CB8AC3E}">
        <p14:creationId xmlns:p14="http://schemas.microsoft.com/office/powerpoint/2010/main" val="499603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FA73-E1E6-2322-93AB-EE7F75C6F7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455289-CA60-58A2-68E6-CDB769AD11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2411F1-A873-28C2-529C-C2EE66F22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62B557-DD51-6647-E073-8E70EC977E18}"/>
              </a:ext>
            </a:extLst>
          </p:cNvPr>
          <p:cNvSpPr>
            <a:spLocks noGrp="1"/>
          </p:cNvSpPr>
          <p:nvPr>
            <p:ph type="dt" sz="half" idx="10"/>
          </p:nvPr>
        </p:nvSpPr>
        <p:spPr/>
        <p:txBody>
          <a:bodyPr/>
          <a:lstStyle/>
          <a:p>
            <a:fld id="{D2F6F517-FFFF-4F07-B692-E4853FB96455}" type="datetimeFigureOut">
              <a:rPr lang="en-US" smtClean="0"/>
              <a:t>12/3/2023</a:t>
            </a:fld>
            <a:endParaRPr lang="en-US"/>
          </a:p>
        </p:txBody>
      </p:sp>
      <p:sp>
        <p:nvSpPr>
          <p:cNvPr id="6" name="Footer Placeholder 5">
            <a:extLst>
              <a:ext uri="{FF2B5EF4-FFF2-40B4-BE49-F238E27FC236}">
                <a16:creationId xmlns:a16="http://schemas.microsoft.com/office/drawing/2014/main" id="{8AB32DA9-BDDB-53DB-06FC-B22A932AD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D824C-AE9C-9200-C735-C93F13FE7022}"/>
              </a:ext>
            </a:extLst>
          </p:cNvPr>
          <p:cNvSpPr>
            <a:spLocks noGrp="1"/>
          </p:cNvSpPr>
          <p:nvPr>
            <p:ph type="sldNum" sz="quarter" idx="12"/>
          </p:nvPr>
        </p:nvSpPr>
        <p:spPr/>
        <p:txBody>
          <a:bodyPr/>
          <a:lstStyle/>
          <a:p>
            <a:fld id="{DA7EFBF9-EE74-42B7-8AE2-022B5CD64064}" type="slidenum">
              <a:rPr lang="en-US" smtClean="0"/>
              <a:t>‹#›</a:t>
            </a:fld>
            <a:endParaRPr lang="en-US"/>
          </a:p>
        </p:txBody>
      </p:sp>
    </p:spTree>
    <p:extLst>
      <p:ext uri="{BB962C8B-B14F-4D97-AF65-F5344CB8AC3E}">
        <p14:creationId xmlns:p14="http://schemas.microsoft.com/office/powerpoint/2010/main" val="331538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6A7E-D8F0-124A-7C83-454268B87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513426-F70F-301F-DCC1-4F6B74C478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95A8CB-68AF-69FE-E559-CF347D0CE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8DA0B7-2E39-4D8D-405C-729F78E7EB3A}"/>
              </a:ext>
            </a:extLst>
          </p:cNvPr>
          <p:cNvSpPr>
            <a:spLocks noGrp="1"/>
          </p:cNvSpPr>
          <p:nvPr>
            <p:ph type="dt" sz="half" idx="10"/>
          </p:nvPr>
        </p:nvSpPr>
        <p:spPr/>
        <p:txBody>
          <a:bodyPr/>
          <a:lstStyle/>
          <a:p>
            <a:fld id="{D2F6F517-FFFF-4F07-B692-E4853FB96455}" type="datetimeFigureOut">
              <a:rPr lang="en-US" smtClean="0"/>
              <a:t>12/3/2023</a:t>
            </a:fld>
            <a:endParaRPr lang="en-US"/>
          </a:p>
        </p:txBody>
      </p:sp>
      <p:sp>
        <p:nvSpPr>
          <p:cNvPr id="6" name="Footer Placeholder 5">
            <a:extLst>
              <a:ext uri="{FF2B5EF4-FFF2-40B4-BE49-F238E27FC236}">
                <a16:creationId xmlns:a16="http://schemas.microsoft.com/office/drawing/2014/main" id="{5C6D3244-11B2-40E1-DE95-9DFA2F1526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8345D-9D41-98CF-7DD2-A0FE4AE6A1EE}"/>
              </a:ext>
            </a:extLst>
          </p:cNvPr>
          <p:cNvSpPr>
            <a:spLocks noGrp="1"/>
          </p:cNvSpPr>
          <p:nvPr>
            <p:ph type="sldNum" sz="quarter" idx="12"/>
          </p:nvPr>
        </p:nvSpPr>
        <p:spPr/>
        <p:txBody>
          <a:bodyPr/>
          <a:lstStyle/>
          <a:p>
            <a:fld id="{DA7EFBF9-EE74-42B7-8AE2-022B5CD64064}" type="slidenum">
              <a:rPr lang="en-US" smtClean="0"/>
              <a:t>‹#›</a:t>
            </a:fld>
            <a:endParaRPr lang="en-US"/>
          </a:p>
        </p:txBody>
      </p:sp>
    </p:spTree>
    <p:extLst>
      <p:ext uri="{BB962C8B-B14F-4D97-AF65-F5344CB8AC3E}">
        <p14:creationId xmlns:p14="http://schemas.microsoft.com/office/powerpoint/2010/main" val="2784481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A6292B-63F8-61D5-E236-F83398C02C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37FDB9-3713-576E-315A-B63FBA5451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873199-A376-457A-2006-7FB671AC98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6F517-FFFF-4F07-B692-E4853FB96455}" type="datetimeFigureOut">
              <a:rPr lang="en-US" smtClean="0"/>
              <a:t>12/3/2023</a:t>
            </a:fld>
            <a:endParaRPr lang="en-US"/>
          </a:p>
        </p:txBody>
      </p:sp>
      <p:sp>
        <p:nvSpPr>
          <p:cNvPr id="5" name="Footer Placeholder 4">
            <a:extLst>
              <a:ext uri="{FF2B5EF4-FFF2-40B4-BE49-F238E27FC236}">
                <a16:creationId xmlns:a16="http://schemas.microsoft.com/office/drawing/2014/main" id="{B3D53AC5-6C68-FEF6-51B1-2CF48B6DC8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EDF1B1-8E8F-90AD-1AF4-AE845B8C5E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7EFBF9-EE74-42B7-8AE2-022B5CD64064}" type="slidenum">
              <a:rPr lang="en-US" smtClean="0"/>
              <a:t>‹#›</a:t>
            </a:fld>
            <a:endParaRPr lang="en-US"/>
          </a:p>
        </p:txBody>
      </p:sp>
    </p:spTree>
    <p:extLst>
      <p:ext uri="{BB962C8B-B14F-4D97-AF65-F5344CB8AC3E}">
        <p14:creationId xmlns:p14="http://schemas.microsoft.com/office/powerpoint/2010/main" val="1948746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microsoft.com/office/2007/relationships/hdphoto" Target="../media/hdphoto2.wdp"/><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842464-BC5F-1EE4-B2C4-C7069D22A70D}"/>
              </a:ext>
            </a:extLst>
          </p:cNvPr>
          <p:cNvSpPr>
            <a:spLocks noGrp="1"/>
          </p:cNvSpPr>
          <p:nvPr>
            <p:ph type="ctrTitle"/>
          </p:nvPr>
        </p:nvSpPr>
        <p:spPr>
          <a:xfrm>
            <a:off x="8511" y="1519749"/>
            <a:ext cx="6276045" cy="3570162"/>
          </a:xfrm>
        </p:spPr>
        <p:txBody>
          <a:bodyPr anchor="b">
            <a:normAutofit/>
          </a:bodyPr>
          <a:lstStyle/>
          <a:p>
            <a:pPr algn="l"/>
            <a:r>
              <a:rPr lang="en-US" sz="3100">
                <a:solidFill>
                  <a:schemeClr val="bg1"/>
                </a:solidFill>
              </a:rPr>
              <a:t>Optimizing the job application process with priority-based scheduling</a:t>
            </a:r>
            <a:br>
              <a:rPr lang="en-US" sz="5400">
                <a:solidFill>
                  <a:schemeClr val="bg1"/>
                </a:solidFill>
              </a:rPr>
            </a:br>
            <a:endParaRPr lang="en-US" sz="5400">
              <a:solidFill>
                <a:schemeClr val="bg1"/>
              </a:solidFill>
            </a:endParaRPr>
          </a:p>
        </p:txBody>
      </p:sp>
      <p:grpSp>
        <p:nvGrpSpPr>
          <p:cNvPr id="41" name="Group 40">
            <a:extLst>
              <a:ext uri="{FF2B5EF4-FFF2-40B4-BE49-F238E27FC236}">
                <a16:creationId xmlns:a16="http://schemas.microsoft.com/office/drawing/2014/main" id="{B2EBBF56-923D-48A7-9F8F-86E33CFA3E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1655" y="673020"/>
            <a:ext cx="4833902" cy="5683329"/>
            <a:chOff x="1674895" y="1345036"/>
            <a:chExt cx="5428610" cy="4210939"/>
          </a:xfrm>
        </p:grpSpPr>
        <p:sp>
          <p:nvSpPr>
            <p:cNvPr id="13" name="Rectangle 12">
              <a:extLst>
                <a:ext uri="{FF2B5EF4-FFF2-40B4-BE49-F238E27FC236}">
                  <a16:creationId xmlns:a16="http://schemas.microsoft.com/office/drawing/2014/main" id="{A6D5794E-BC9E-4A8A-BB29-9A32C8F26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6175AF-13E0-4D14-8638-11BBE8359A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19" name="Freeform: Shape 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Video 4" title="Person sitting with laptop">
            <a:hlinkClick r:id="" action="ppaction://media"/>
            <a:extLst>
              <a:ext uri="{FF2B5EF4-FFF2-40B4-BE49-F238E27FC236}">
                <a16:creationId xmlns:a16="http://schemas.microsoft.com/office/drawing/2014/main" id="{1F2245F1-1FE0-BACF-7295-3B6722B535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17629" y="2327123"/>
            <a:ext cx="3899155" cy="2193274"/>
          </a:xfrm>
          <a:prstGeom prst="rect">
            <a:avLst/>
          </a:prstGeom>
          <a:ln w="28575">
            <a:noFill/>
          </a:ln>
        </p:spPr>
      </p:pic>
      <p:sp>
        <p:nvSpPr>
          <p:cNvPr id="44"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5" name="Graphic 212">
            <a:extLst>
              <a:ext uri="{FF2B5EF4-FFF2-40B4-BE49-F238E27FC236}">
                <a16:creationId xmlns:a16="http://schemas.microsoft.com/office/drawing/2014/main" id="{EB8560A9-B281-46EB-A304-1E4A5A00D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24285" y="1286612"/>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6" name="Oval 45">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46">
            <a:extLst>
              <a:ext uri="{FF2B5EF4-FFF2-40B4-BE49-F238E27FC236}">
                <a16:creationId xmlns:a16="http://schemas.microsoft.com/office/drawing/2014/main" id="{667882DD-56E8-460E-99D5-86E71982D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256" y="541652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590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eople in jeans sitting on grass near brick building, person in foreground working on laptop, three others in group behind">
            <a:extLst>
              <a:ext uri="{FF2B5EF4-FFF2-40B4-BE49-F238E27FC236}">
                <a16:creationId xmlns:a16="http://schemas.microsoft.com/office/drawing/2014/main" id="{72B38528-64CE-F5A2-9215-8F2ABF84099A}"/>
              </a:ext>
            </a:extLst>
          </p:cNvPr>
          <p:cNvPicPr>
            <a:picLocks noChangeAspect="1"/>
          </p:cNvPicPr>
          <p:nvPr/>
        </p:nvPicPr>
        <p:blipFill rotWithShape="1">
          <a:blip r:embed="rId4">
            <a:alphaModFix amt="35000"/>
            <a:grayscl/>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pic>
        <p:nvPicPr>
          <p:cNvPr id="4" name="video1087446034">
            <a:hlinkClick r:id="" action="ppaction://media"/>
            <a:extLst>
              <a:ext uri="{FF2B5EF4-FFF2-40B4-BE49-F238E27FC236}">
                <a16:creationId xmlns:a16="http://schemas.microsoft.com/office/drawing/2014/main" id="{441B44D0-7EC1-AB79-94B4-2C5EAC1380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2645" y="645081"/>
            <a:ext cx="9268466" cy="5858674"/>
          </a:xfrm>
          <a:prstGeom prst="rect">
            <a:avLst/>
          </a:prstGeom>
        </p:spPr>
      </p:pic>
    </p:spTree>
    <p:extLst>
      <p:ext uri="{BB962C8B-B14F-4D97-AF65-F5344CB8AC3E}">
        <p14:creationId xmlns:p14="http://schemas.microsoft.com/office/powerpoint/2010/main" val="10439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8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People in jeans sitting on grass near brick building, person in foreground working on laptop, three others in group behind">
            <a:extLst>
              <a:ext uri="{FF2B5EF4-FFF2-40B4-BE49-F238E27FC236}">
                <a16:creationId xmlns:a16="http://schemas.microsoft.com/office/drawing/2014/main" id="{41BC0F33-9F6B-3072-191E-F29FAF84CD5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E00A1219-557C-6101-2321-E591F168C3CC}"/>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a:t>
            </a:r>
          </a:p>
        </p:txBody>
      </p:sp>
      <p:sp>
        <p:nvSpPr>
          <p:cNvPr id="3" name="Content Placeholder 2">
            <a:extLst>
              <a:ext uri="{FF2B5EF4-FFF2-40B4-BE49-F238E27FC236}">
                <a16:creationId xmlns:a16="http://schemas.microsoft.com/office/drawing/2014/main" id="{DAA6B72F-83F8-774D-14B4-C129C412E3C8}"/>
              </a:ext>
            </a:extLst>
          </p:cNvPr>
          <p:cNvSpPr>
            <a:spLocks noGrp="1"/>
          </p:cNvSpPr>
          <p:nvPr>
            <p:ph idx="1"/>
          </p:nvPr>
        </p:nvSpPr>
        <p:spPr>
          <a:xfrm>
            <a:off x="838200" y="1825625"/>
            <a:ext cx="10869385" cy="4260624"/>
          </a:xfrm>
        </p:spPr>
        <p:txBody>
          <a:bodyPr vert="horz" lIns="91440" tIns="45720" rIns="91440" bIns="45720" rtlCol="0" anchor="t">
            <a:normAutofit/>
          </a:bodyPr>
          <a:lstStyle/>
          <a:p>
            <a:r>
              <a:rPr lang="en-US" sz="2000">
                <a:solidFill>
                  <a:srgbClr val="FFFFFF"/>
                </a:solidFill>
                <a:ea typeface="+mn-lt"/>
                <a:cs typeface="+mn-lt"/>
              </a:rPr>
              <a:t>Our project has effectively tackled the intricate challenge of optimizing the job application process by introducing a sophisticated priority-based scheduling approach.</a:t>
            </a:r>
          </a:p>
          <a:p>
            <a:endParaRPr lang="en-US" sz="2000">
              <a:solidFill>
                <a:srgbClr val="FFFFFF"/>
              </a:solidFill>
              <a:latin typeface="Calibri" panose="020F0502020204030204"/>
              <a:ea typeface="+mn-lt"/>
              <a:cs typeface="Calibri" panose="020F0502020204030204"/>
            </a:endParaRPr>
          </a:p>
          <a:p>
            <a:r>
              <a:rPr lang="en-US" sz="2000">
                <a:solidFill>
                  <a:srgbClr val="FFFFFF"/>
                </a:solidFill>
                <a:ea typeface="+mn-lt"/>
                <a:cs typeface="+mn-lt"/>
              </a:rPr>
              <a:t>The integration of weighted scoring algorithm demonstrated remarkable efficiency  to handle a substantial volume of applications.</a:t>
            </a:r>
          </a:p>
          <a:p>
            <a:endParaRPr lang="en-US" sz="2000">
              <a:solidFill>
                <a:srgbClr val="FFFFFF"/>
              </a:solidFill>
              <a:ea typeface="+mn-lt"/>
              <a:cs typeface="+mn-lt"/>
            </a:endParaRPr>
          </a:p>
          <a:p>
            <a:r>
              <a:rPr lang="en-US" sz="2000">
                <a:solidFill>
                  <a:srgbClr val="FFFFFF"/>
                </a:solidFill>
                <a:ea typeface="+mn-lt"/>
                <a:cs typeface="+mn-lt"/>
              </a:rPr>
              <a:t>The project holds great promise for further evolution. Including integration with tracking tools and the refinement of Natural Language Processing algorithms.</a:t>
            </a:r>
          </a:p>
          <a:p>
            <a:endParaRPr lang="en-US" sz="2000">
              <a:solidFill>
                <a:srgbClr val="FFFFFF"/>
              </a:solidFill>
              <a:ea typeface="+mn-lt"/>
              <a:cs typeface="+mn-lt"/>
            </a:endParaRPr>
          </a:p>
          <a:p>
            <a:r>
              <a:rPr lang="en-US" sz="2000">
                <a:solidFill>
                  <a:srgbClr val="FFFFFF"/>
                </a:solidFill>
                <a:ea typeface="+mn-lt"/>
                <a:cs typeface="+mn-lt"/>
              </a:rPr>
              <a:t>The success of this project lies not only in its technical achievements but also in its potential to empower individuals in navigating the competitive landscape of job applications with precision and ease.</a:t>
            </a:r>
            <a:endParaRPr lang="en-US" sz="2000">
              <a:solidFill>
                <a:srgbClr val="FFFFFF"/>
              </a:solidFill>
              <a:ea typeface="Calibri"/>
              <a:cs typeface="Calibri"/>
            </a:endParaRPr>
          </a:p>
        </p:txBody>
      </p:sp>
    </p:spTree>
    <p:extLst>
      <p:ext uri="{BB962C8B-B14F-4D97-AF65-F5344CB8AC3E}">
        <p14:creationId xmlns:p14="http://schemas.microsoft.com/office/powerpoint/2010/main" val="183313153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ated person typing on laptop and writing in notepad, with elbow resting on stack of books">
            <a:extLst>
              <a:ext uri="{FF2B5EF4-FFF2-40B4-BE49-F238E27FC236}">
                <a16:creationId xmlns:a16="http://schemas.microsoft.com/office/drawing/2014/main" id="{68CFDB5C-0C64-1851-A15D-16B37B00A0CA}"/>
              </a:ext>
            </a:extLst>
          </p:cNvPr>
          <p:cNvPicPr>
            <a:picLocks noChangeAspect="1"/>
          </p:cNvPicPr>
          <p:nvPr/>
        </p:nvPicPr>
        <p:blipFill rotWithShape="1">
          <a:blip r:embed="rId4">
            <a:extLst>
              <a:ext uri="{28A0092B-C50C-407E-A947-70E740481C1C}">
                <a14:useLocalDpi xmlns:a14="http://schemas.microsoft.com/office/drawing/2010/main" val="0"/>
              </a:ext>
            </a:extLst>
          </a:blip>
          <a:srcRect r="23289" b="9091"/>
          <a:stretch/>
        </p:blipFill>
        <p:spPr>
          <a:xfrm>
            <a:off x="3522468" y="10"/>
            <a:ext cx="8669532" cy="6857990"/>
          </a:xfrm>
          <a:prstGeom prst="rect">
            <a:avLst/>
          </a:prstGeom>
        </p:spPr>
      </p:pic>
      <p:sp>
        <p:nvSpPr>
          <p:cNvPr id="14" name="Rectangle 1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379CC-423C-52D8-546B-3DF8DB1B13A0}"/>
              </a:ext>
            </a:extLst>
          </p:cNvPr>
          <p:cNvSpPr>
            <a:spLocks noGrp="1"/>
          </p:cNvSpPr>
          <p:nvPr>
            <p:ph type="title"/>
          </p:nvPr>
        </p:nvSpPr>
        <p:spPr>
          <a:xfrm>
            <a:off x="227709" y="171918"/>
            <a:ext cx="3438144" cy="671616"/>
          </a:xfrm>
        </p:spPr>
        <p:txBody>
          <a:bodyPr anchor="b">
            <a:normAutofit/>
          </a:bodyPr>
          <a:lstStyle/>
          <a:p>
            <a:r>
              <a:rPr lang="en-US" sz="2800">
                <a:solidFill>
                  <a:schemeClr val="bg1"/>
                </a:solidFill>
              </a:rPr>
              <a:t>Introduction</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6830FD4F-CC3C-1FA6-18B1-5EDEA2A6AF10}"/>
              </a:ext>
            </a:extLst>
          </p:cNvPr>
          <p:cNvSpPr>
            <a:spLocks noGrp="1"/>
          </p:cNvSpPr>
          <p:nvPr>
            <p:ph idx="1"/>
          </p:nvPr>
        </p:nvSpPr>
        <p:spPr>
          <a:xfrm>
            <a:off x="371093" y="2718054"/>
            <a:ext cx="6076360" cy="3151088"/>
          </a:xfrm>
        </p:spPr>
        <p:txBody>
          <a:bodyPr anchor="t">
            <a:normAutofit/>
          </a:bodyPr>
          <a:lstStyle/>
          <a:p>
            <a:pPr marL="0" indent="0">
              <a:buNone/>
            </a:pPr>
            <a:r>
              <a:rPr lang="en-US" sz="1700" b="1">
                <a:solidFill>
                  <a:schemeClr val="accent2">
                    <a:lumMod val="75000"/>
                  </a:schemeClr>
                </a:solidFill>
              </a:rPr>
              <a:t>Finding your way in the Job Jungle</a:t>
            </a:r>
            <a:r>
              <a:rPr lang="en-US" sz="1700">
                <a:solidFill>
                  <a:schemeClr val="accent2">
                    <a:lumMod val="75000"/>
                  </a:schemeClr>
                </a:solidFill>
              </a:rPr>
              <a:t>!</a:t>
            </a:r>
          </a:p>
          <a:p>
            <a:pPr algn="just"/>
            <a:r>
              <a:rPr lang="en-US" sz="1400">
                <a:solidFill>
                  <a:schemeClr val="bg1"/>
                </a:solidFill>
              </a:rPr>
              <a:t>Beyond efficiency, this project is about elevating the entire job search experience.</a:t>
            </a:r>
          </a:p>
          <a:p>
            <a:pPr algn="just"/>
            <a:r>
              <a:rPr lang="en-US" sz="1400">
                <a:solidFill>
                  <a:schemeClr val="bg1"/>
                </a:solidFill>
              </a:rPr>
              <a:t>It's designed to turn the usual job application routine into a personalized journey, ensuring that applicants not only find the right opportunities but also enjoy the ride along the way.</a:t>
            </a:r>
          </a:p>
        </p:txBody>
      </p:sp>
      <p:sp>
        <p:nvSpPr>
          <p:cNvPr id="6" name="TextBox 5">
            <a:extLst>
              <a:ext uri="{FF2B5EF4-FFF2-40B4-BE49-F238E27FC236}">
                <a16:creationId xmlns:a16="http://schemas.microsoft.com/office/drawing/2014/main" id="{E906896C-6A38-820E-127F-162E81C40AEA}"/>
              </a:ext>
            </a:extLst>
          </p:cNvPr>
          <p:cNvSpPr txBox="1"/>
          <p:nvPr/>
        </p:nvSpPr>
        <p:spPr>
          <a:xfrm>
            <a:off x="371094" y="1222310"/>
            <a:ext cx="5833763" cy="1169551"/>
          </a:xfrm>
          <a:prstGeom prst="rect">
            <a:avLst/>
          </a:prstGeom>
          <a:noFill/>
        </p:spPr>
        <p:txBody>
          <a:bodyPr wrap="square" rtlCol="0">
            <a:spAutoFit/>
          </a:bodyPr>
          <a:lstStyle/>
          <a:p>
            <a:pPr algn="just"/>
            <a:r>
              <a:rPr lang="en-US" sz="1400" b="0" i="0">
                <a:solidFill>
                  <a:srgbClr val="ECECF1"/>
                </a:solidFill>
                <a:effectLst/>
                <a:latin typeface="Söhne"/>
              </a:rPr>
              <a:t>In the dynamic landscape of job hunting, where opportunities abound and time is of the essence, the need for a streamlined and efficient job application process has never been more paramount. The project represents a dedicated endeavor to enhance this intricate journey by introducing a priority-based scheduling approach. </a:t>
            </a:r>
            <a:endParaRPr lang="en-US" sz="1400"/>
          </a:p>
        </p:txBody>
      </p:sp>
      <p:pic>
        <p:nvPicPr>
          <p:cNvPr id="11" name="Video 10" title="Person sitting at desk">
            <a:hlinkClick r:id="" action="ppaction://media"/>
            <a:extLst>
              <a:ext uri="{FF2B5EF4-FFF2-40B4-BE49-F238E27FC236}">
                <a16:creationId xmlns:a16="http://schemas.microsoft.com/office/drawing/2014/main" id="{6246EA77-511E-7B03-3F02-19E20F016A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6781" y="4657952"/>
            <a:ext cx="2468228" cy="1388378"/>
          </a:xfrm>
          <a:prstGeom prst="rect">
            <a:avLst/>
          </a:prstGeom>
        </p:spPr>
      </p:pic>
    </p:spTree>
    <p:extLst>
      <p:ext uri="{BB962C8B-B14F-4D97-AF65-F5344CB8AC3E}">
        <p14:creationId xmlns:p14="http://schemas.microsoft.com/office/powerpoint/2010/main" val="87491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2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in jeans sitting on grass near brick building, person in foreground working on laptop, three others in group behind">
            <a:extLst>
              <a:ext uri="{FF2B5EF4-FFF2-40B4-BE49-F238E27FC236}">
                <a16:creationId xmlns:a16="http://schemas.microsoft.com/office/drawing/2014/main" id="{EC267435-442D-B22F-244D-DC6B39BA525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730"/>
          <a:stretch/>
        </p:blipFill>
        <p:spPr>
          <a:xfrm>
            <a:off x="0" y="42862"/>
            <a:ext cx="12191980" cy="6857990"/>
          </a:xfrm>
          <a:prstGeom prst="rect">
            <a:avLst/>
          </a:prstGeom>
        </p:spPr>
      </p:pic>
      <p:sp>
        <p:nvSpPr>
          <p:cNvPr id="2" name="Title 1">
            <a:extLst>
              <a:ext uri="{FF2B5EF4-FFF2-40B4-BE49-F238E27FC236}">
                <a16:creationId xmlns:a16="http://schemas.microsoft.com/office/drawing/2014/main" id="{C103B944-6EB3-7587-E35D-3BADB3D7F308}"/>
              </a:ext>
            </a:extLst>
          </p:cNvPr>
          <p:cNvSpPr>
            <a:spLocks noGrp="1"/>
          </p:cNvSpPr>
          <p:nvPr>
            <p:ph type="title"/>
          </p:nvPr>
        </p:nvSpPr>
        <p:spPr>
          <a:xfrm>
            <a:off x="110412" y="81417"/>
            <a:ext cx="10515600" cy="673100"/>
          </a:xfrm>
        </p:spPr>
        <p:txBody>
          <a:bodyPr>
            <a:normAutofit fontScale="90000"/>
          </a:bodyPr>
          <a:lstStyle/>
          <a:p>
            <a:r>
              <a:rPr lang="en-US">
                <a:solidFill>
                  <a:srgbClr val="FFFFFF"/>
                </a:solidFill>
              </a:rPr>
              <a:t>The team!</a:t>
            </a:r>
          </a:p>
        </p:txBody>
      </p:sp>
      <p:sp>
        <p:nvSpPr>
          <p:cNvPr id="11" name="Rectangle 10">
            <a:extLst>
              <a:ext uri="{FF2B5EF4-FFF2-40B4-BE49-F238E27FC236}">
                <a16:creationId xmlns:a16="http://schemas.microsoft.com/office/drawing/2014/main" id="{EEC53081-F638-8A3B-ED77-EB9581FA78BD}"/>
              </a:ext>
            </a:extLst>
          </p:cNvPr>
          <p:cNvSpPr/>
          <p:nvPr/>
        </p:nvSpPr>
        <p:spPr>
          <a:xfrm>
            <a:off x="838200" y="2276669"/>
            <a:ext cx="3051110" cy="3797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A13B94-E92E-6B49-38AF-79BE2AEE893D}"/>
              </a:ext>
            </a:extLst>
          </p:cNvPr>
          <p:cNvSpPr/>
          <p:nvPr/>
        </p:nvSpPr>
        <p:spPr>
          <a:xfrm>
            <a:off x="4659076" y="2276669"/>
            <a:ext cx="3051110" cy="3797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B8719F-DA95-4CB0-5F5E-528F627F7DA1}"/>
              </a:ext>
            </a:extLst>
          </p:cNvPr>
          <p:cNvSpPr/>
          <p:nvPr/>
        </p:nvSpPr>
        <p:spPr>
          <a:xfrm>
            <a:off x="8479952" y="2276669"/>
            <a:ext cx="3051110" cy="379756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6" name="Picture 15" descr="A person sitting on stairs smiling&#10;&#10;Description automatically generated">
            <a:extLst>
              <a:ext uri="{FF2B5EF4-FFF2-40B4-BE49-F238E27FC236}">
                <a16:creationId xmlns:a16="http://schemas.microsoft.com/office/drawing/2014/main" id="{4269D9DC-5B1B-ACB8-ED3A-52AE32D82D2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rot="5400000">
            <a:off x="3700474" y="2160921"/>
            <a:ext cx="4968311" cy="3367451"/>
          </a:xfrm>
          <a:prstGeom prst="rect">
            <a:avLst/>
          </a:prstGeom>
        </p:spPr>
      </p:pic>
      <p:sp>
        <p:nvSpPr>
          <p:cNvPr id="17" name="TextBox 16">
            <a:extLst>
              <a:ext uri="{FF2B5EF4-FFF2-40B4-BE49-F238E27FC236}">
                <a16:creationId xmlns:a16="http://schemas.microsoft.com/office/drawing/2014/main" id="{420F8992-571F-6A53-DECC-790474805D6E}"/>
              </a:ext>
            </a:extLst>
          </p:cNvPr>
          <p:cNvSpPr txBox="1"/>
          <p:nvPr/>
        </p:nvSpPr>
        <p:spPr>
          <a:xfrm>
            <a:off x="4500904" y="917197"/>
            <a:ext cx="3209282" cy="369332"/>
          </a:xfrm>
          <a:prstGeom prst="rect">
            <a:avLst/>
          </a:prstGeom>
          <a:noFill/>
        </p:spPr>
        <p:txBody>
          <a:bodyPr wrap="square" rtlCol="0">
            <a:spAutoFit/>
          </a:bodyPr>
          <a:lstStyle/>
          <a:p>
            <a:pPr algn="ctr"/>
            <a:r>
              <a:rPr lang="en-US" b="1"/>
              <a:t>Indhuja Muthu Kumar</a:t>
            </a:r>
          </a:p>
        </p:txBody>
      </p:sp>
      <p:sp>
        <p:nvSpPr>
          <p:cNvPr id="18" name="TextBox 17">
            <a:extLst>
              <a:ext uri="{FF2B5EF4-FFF2-40B4-BE49-F238E27FC236}">
                <a16:creationId xmlns:a16="http://schemas.microsoft.com/office/drawing/2014/main" id="{19A7CD64-9F62-07E5-FFFE-A4E7DB9766C7}"/>
              </a:ext>
            </a:extLst>
          </p:cNvPr>
          <p:cNvSpPr txBox="1"/>
          <p:nvPr/>
        </p:nvSpPr>
        <p:spPr>
          <a:xfrm>
            <a:off x="756872" y="917197"/>
            <a:ext cx="3209282" cy="369332"/>
          </a:xfrm>
          <a:prstGeom prst="rect">
            <a:avLst/>
          </a:prstGeom>
          <a:noFill/>
        </p:spPr>
        <p:txBody>
          <a:bodyPr wrap="square" rtlCol="0">
            <a:spAutoFit/>
          </a:bodyPr>
          <a:lstStyle/>
          <a:p>
            <a:pPr algn="ctr"/>
            <a:r>
              <a:rPr lang="en-US" b="1"/>
              <a:t>Aswin Chander Aravind Kumar</a:t>
            </a:r>
          </a:p>
        </p:txBody>
      </p:sp>
      <p:sp>
        <p:nvSpPr>
          <p:cNvPr id="19" name="TextBox 18">
            <a:extLst>
              <a:ext uri="{FF2B5EF4-FFF2-40B4-BE49-F238E27FC236}">
                <a16:creationId xmlns:a16="http://schemas.microsoft.com/office/drawing/2014/main" id="{A234018A-449F-3A23-FB60-E5A15E572E06}"/>
              </a:ext>
            </a:extLst>
          </p:cNvPr>
          <p:cNvSpPr txBox="1"/>
          <p:nvPr/>
        </p:nvSpPr>
        <p:spPr>
          <a:xfrm>
            <a:off x="8321780" y="917197"/>
            <a:ext cx="3209282" cy="369332"/>
          </a:xfrm>
          <a:prstGeom prst="rect">
            <a:avLst/>
          </a:prstGeom>
          <a:noFill/>
        </p:spPr>
        <p:txBody>
          <a:bodyPr wrap="square" rtlCol="0">
            <a:spAutoFit/>
          </a:bodyPr>
          <a:lstStyle/>
          <a:p>
            <a:pPr algn="ctr"/>
            <a:r>
              <a:rPr lang="en-US" b="1"/>
              <a:t>Keerthana </a:t>
            </a:r>
            <a:r>
              <a:rPr lang="en-US" b="1" err="1"/>
              <a:t>Velilani</a:t>
            </a:r>
            <a:endParaRPr lang="en-US" b="1"/>
          </a:p>
        </p:txBody>
      </p:sp>
      <p:pic>
        <p:nvPicPr>
          <p:cNvPr id="3" name="Picture 2" descr="A person smiling next to a statue of a wolf&#10;&#10;Description automatically generated">
            <a:extLst>
              <a:ext uri="{FF2B5EF4-FFF2-40B4-BE49-F238E27FC236}">
                <a16:creationId xmlns:a16="http://schemas.microsoft.com/office/drawing/2014/main" id="{A88179A9-FA85-493C-D171-CC3FE9E5FF15}"/>
              </a:ext>
            </a:extLst>
          </p:cNvPr>
          <p:cNvPicPr>
            <a:picLocks noChangeAspect="1"/>
          </p:cNvPicPr>
          <p:nvPr/>
        </p:nvPicPr>
        <p:blipFill>
          <a:blip r:embed="rId5"/>
          <a:stretch>
            <a:fillRect/>
          </a:stretch>
        </p:blipFill>
        <p:spPr>
          <a:xfrm>
            <a:off x="8078400" y="1360490"/>
            <a:ext cx="3593017" cy="4968310"/>
          </a:xfrm>
          <a:prstGeom prst="rect">
            <a:avLst/>
          </a:prstGeom>
        </p:spPr>
      </p:pic>
      <p:pic>
        <p:nvPicPr>
          <p:cNvPr id="4" name="Picture 3" descr="A person smiling at camera&#10;&#10;Description automatically generated">
            <a:extLst>
              <a:ext uri="{FF2B5EF4-FFF2-40B4-BE49-F238E27FC236}">
                <a16:creationId xmlns:a16="http://schemas.microsoft.com/office/drawing/2014/main" id="{4560280C-0CEA-B70B-4FEB-803689454C52}"/>
              </a:ext>
            </a:extLst>
          </p:cNvPr>
          <p:cNvPicPr>
            <a:picLocks noChangeAspect="1"/>
          </p:cNvPicPr>
          <p:nvPr/>
        </p:nvPicPr>
        <p:blipFill>
          <a:blip r:embed="rId6"/>
          <a:stretch>
            <a:fillRect/>
          </a:stretch>
        </p:blipFill>
        <p:spPr>
          <a:xfrm>
            <a:off x="509882" y="1365015"/>
            <a:ext cx="3693348" cy="4927600"/>
          </a:xfrm>
          <a:prstGeom prst="rect">
            <a:avLst/>
          </a:prstGeom>
        </p:spPr>
      </p:pic>
    </p:spTree>
    <p:extLst>
      <p:ext uri="{BB962C8B-B14F-4D97-AF65-F5344CB8AC3E}">
        <p14:creationId xmlns:p14="http://schemas.microsoft.com/office/powerpoint/2010/main" val="63799677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1B712C-215C-717E-02BF-ABA2FB85052A}"/>
              </a:ext>
            </a:extLst>
          </p:cNvPr>
          <p:cNvPicPr>
            <a:picLocks noChangeAspect="1"/>
          </p:cNvPicPr>
          <p:nvPr/>
        </p:nvPicPr>
        <p:blipFill rotWithShape="1">
          <a:blip r:embed="rId2"/>
          <a:srcRect l="542" r="33610" b="9095"/>
          <a:stretch/>
        </p:blipFill>
        <p:spPr>
          <a:xfrm>
            <a:off x="3522468" y="10"/>
            <a:ext cx="8669532" cy="6857990"/>
          </a:xfrm>
          <a:prstGeom prst="rect">
            <a:avLst/>
          </a:prstGeom>
        </p:spPr>
      </p:pic>
      <p:sp>
        <p:nvSpPr>
          <p:cNvPr id="40" name="Rectangle 39">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CE57C6-4FAD-3609-5CCE-A5A0F6359B76}"/>
              </a:ext>
            </a:extLst>
          </p:cNvPr>
          <p:cNvSpPr>
            <a:spLocks noGrp="1"/>
          </p:cNvSpPr>
          <p:nvPr>
            <p:ph type="title"/>
          </p:nvPr>
        </p:nvSpPr>
        <p:spPr>
          <a:xfrm>
            <a:off x="256794" y="1182117"/>
            <a:ext cx="5021788" cy="1124712"/>
          </a:xfrm>
        </p:spPr>
        <p:txBody>
          <a:bodyPr anchor="b">
            <a:noAutofit/>
          </a:bodyPr>
          <a:lstStyle/>
          <a:p>
            <a:r>
              <a:rPr lang="en-US" sz="4000">
                <a:solidFill>
                  <a:schemeClr val="bg1"/>
                </a:solidFill>
              </a:rPr>
              <a:t>Defining the problem</a:t>
            </a:r>
          </a:p>
        </p:txBody>
      </p:sp>
      <p:sp>
        <p:nvSpPr>
          <p:cNvPr id="42" name="Rectangle 4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F0F839A-3287-E02F-7621-86BCEA866CE2}"/>
              </a:ext>
            </a:extLst>
          </p:cNvPr>
          <p:cNvSpPr>
            <a:spLocks noGrp="1"/>
          </p:cNvSpPr>
          <p:nvPr>
            <p:ph idx="1"/>
          </p:nvPr>
        </p:nvSpPr>
        <p:spPr>
          <a:xfrm>
            <a:off x="537349" y="3196036"/>
            <a:ext cx="5724906" cy="3207258"/>
          </a:xfrm>
        </p:spPr>
        <p:txBody>
          <a:bodyPr vert="horz" lIns="91440" tIns="45720" rIns="91440" bIns="45720" rtlCol="0" anchor="t">
            <a:normAutofit/>
          </a:bodyPr>
          <a:lstStyle/>
          <a:p>
            <a:pPr marL="0" indent="0" algn="just">
              <a:buNone/>
            </a:pPr>
            <a:r>
              <a:rPr lang="en-US" sz="2000">
                <a:solidFill>
                  <a:schemeClr val="bg1"/>
                </a:solidFill>
                <a:latin typeface="Calibri"/>
                <a:ea typeface="+mn-lt"/>
                <a:cs typeface="Arial"/>
              </a:rPr>
              <a:t>How to efficiently prioritize and schedule job applications based on job type, user preferences, and deadlines ?</a:t>
            </a:r>
            <a:endParaRPr lang="en-US" sz="2000">
              <a:solidFill>
                <a:schemeClr val="bg1"/>
              </a:solidFill>
            </a:endParaRPr>
          </a:p>
        </p:txBody>
      </p:sp>
    </p:spTree>
    <p:extLst>
      <p:ext uri="{BB962C8B-B14F-4D97-AF65-F5344CB8AC3E}">
        <p14:creationId xmlns:p14="http://schemas.microsoft.com/office/powerpoint/2010/main" val="1649250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Person typing on laptop">
            <a:extLst>
              <a:ext uri="{FF2B5EF4-FFF2-40B4-BE49-F238E27FC236}">
                <a16:creationId xmlns:a16="http://schemas.microsoft.com/office/drawing/2014/main" id="{D6E64166-2636-CB5A-18AA-AD7BA73FE5DB}"/>
              </a:ext>
            </a:extLst>
          </p:cNvPr>
          <p:cNvPicPr>
            <a:picLocks noChangeAspect="1"/>
          </p:cNvPicPr>
          <p:nvPr/>
        </p:nvPicPr>
        <p:blipFill rotWithShape="1">
          <a:blip r:embed="rId2">
            <a:clrChange>
              <a:clrFrom>
                <a:srgbClr val="5E5164"/>
              </a:clrFrom>
              <a:clrTo>
                <a:srgbClr val="5E5164">
                  <a:alpha val="0"/>
                </a:srgbClr>
              </a:clrTo>
            </a:clrChange>
            <a:alphaModFix/>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6891" t="6593" r="26689" b="-1"/>
          <a:stretch/>
        </p:blipFill>
        <p:spPr>
          <a:xfrm>
            <a:off x="3552801" y="-2436"/>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9554F-0CAC-FD6B-E06B-732293873EAF}"/>
              </a:ext>
            </a:extLst>
          </p:cNvPr>
          <p:cNvSpPr>
            <a:spLocks noGrp="1"/>
          </p:cNvSpPr>
          <p:nvPr>
            <p:ph type="title"/>
          </p:nvPr>
        </p:nvSpPr>
        <p:spPr>
          <a:xfrm>
            <a:off x="139959" y="86741"/>
            <a:ext cx="11077567" cy="624078"/>
          </a:xfrm>
        </p:spPr>
        <p:txBody>
          <a:bodyPr anchor="b">
            <a:normAutofit/>
          </a:bodyPr>
          <a:lstStyle/>
          <a:p>
            <a:r>
              <a:rPr lang="en-US" sz="2800">
                <a:solidFill>
                  <a:schemeClr val="bg1"/>
                </a:solidFill>
              </a:rPr>
              <a:t>Implementation</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228198D-3ACE-9C21-0B48-1EBFB5B69E99}"/>
              </a:ext>
            </a:extLst>
          </p:cNvPr>
          <p:cNvSpPr>
            <a:spLocks noGrp="1"/>
          </p:cNvSpPr>
          <p:nvPr>
            <p:ph idx="1"/>
          </p:nvPr>
        </p:nvSpPr>
        <p:spPr>
          <a:xfrm>
            <a:off x="371094" y="1003955"/>
            <a:ext cx="11851239" cy="4921357"/>
          </a:xfrm>
        </p:spPr>
        <p:txBody>
          <a:bodyPr anchor="t">
            <a:normAutofit/>
          </a:bodyPr>
          <a:lstStyle/>
          <a:p>
            <a:pPr marL="0" indent="0" algn="just">
              <a:buNone/>
            </a:pPr>
            <a:r>
              <a:rPr lang="en-US" sz="1800">
                <a:solidFill>
                  <a:schemeClr val="bg1"/>
                </a:solidFill>
                <a:ea typeface="Calibri" panose="020F0502020204030204"/>
                <a:cs typeface="Calibri" panose="020F0502020204030204"/>
              </a:rPr>
              <a:t>The </a:t>
            </a:r>
            <a:r>
              <a:rPr lang="en-US" sz="1800">
                <a:solidFill>
                  <a:schemeClr val="bg1"/>
                </a:solidFill>
                <a:ea typeface="+mn-lt"/>
                <a:cs typeface="+mn-lt"/>
              </a:rPr>
              <a:t>job application optimization system utilizes a weighted scoring algorithm to consider factors such as deadline, preference, skills to determine priority of each application. Applications are efficiently sorted based on calculated priorities, and a scheduling algorithm handles deadlines and conflicts. Visualizations show scheduled applications on a timeline plot and a pie chart for applications scheduled by job type. </a:t>
            </a:r>
            <a:endParaRPr lang="en-US">
              <a:solidFill>
                <a:schemeClr val="bg1"/>
              </a:solidFill>
              <a:ea typeface="Calibri" panose="020F0502020204030204"/>
              <a:cs typeface="Calibri" panose="020F0502020204030204"/>
            </a:endParaRPr>
          </a:p>
          <a:p>
            <a:pPr marL="0" indent="0" algn="just">
              <a:buNone/>
            </a:pPr>
            <a:endParaRPr lang="en-US" sz="1800">
              <a:solidFill>
                <a:schemeClr val="bg1"/>
              </a:solidFill>
              <a:ea typeface="Calibri"/>
              <a:cs typeface="Calibri"/>
            </a:endParaRPr>
          </a:p>
          <a:p>
            <a:pPr marL="0" indent="0" algn="just">
              <a:buNone/>
            </a:pPr>
            <a:endParaRPr lang="en-US" sz="1800">
              <a:solidFill>
                <a:schemeClr val="bg1"/>
              </a:solidFill>
              <a:ea typeface="Calibri"/>
              <a:cs typeface="Calibri"/>
            </a:endParaRPr>
          </a:p>
        </p:txBody>
      </p:sp>
      <p:sp>
        <p:nvSpPr>
          <p:cNvPr id="5" name="Oval 4">
            <a:extLst>
              <a:ext uri="{FF2B5EF4-FFF2-40B4-BE49-F238E27FC236}">
                <a16:creationId xmlns:a16="http://schemas.microsoft.com/office/drawing/2014/main" id="{AC7B0824-8C5B-FBED-CC74-854897B251F0}"/>
              </a:ext>
            </a:extLst>
          </p:cNvPr>
          <p:cNvSpPr/>
          <p:nvPr/>
        </p:nvSpPr>
        <p:spPr>
          <a:xfrm>
            <a:off x="884999" y="3170997"/>
            <a:ext cx="2156149" cy="2119313"/>
          </a:xfrm>
          <a:prstGeom prst="ellipse">
            <a:avLst/>
          </a:prstGeom>
          <a:solidFill>
            <a:schemeClr val="accent1">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ECECF1"/>
                </a:solidFill>
                <a:effectLst/>
                <a:latin typeface="Söhne"/>
              </a:rPr>
              <a:t>Employed priority queues to calculate the priority of job applications.</a:t>
            </a:r>
            <a:endParaRPr lang="en-US" sz="1200" b="1"/>
          </a:p>
        </p:txBody>
      </p:sp>
      <p:pic>
        <p:nvPicPr>
          <p:cNvPr id="6" name="Graphic 5" descr="Decision chart outline">
            <a:extLst>
              <a:ext uri="{FF2B5EF4-FFF2-40B4-BE49-F238E27FC236}">
                <a16:creationId xmlns:a16="http://schemas.microsoft.com/office/drawing/2014/main" id="{DF3A463D-4560-6BAA-E73A-94B215E5B2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12656" y="2880079"/>
            <a:ext cx="552061" cy="575624"/>
          </a:xfrm>
          <a:prstGeom prst="rect">
            <a:avLst/>
          </a:prstGeom>
        </p:spPr>
      </p:pic>
      <p:pic>
        <p:nvPicPr>
          <p:cNvPr id="7" name="Graphic 6" descr="Hourglass 90% with solid fill">
            <a:extLst>
              <a:ext uri="{FF2B5EF4-FFF2-40B4-BE49-F238E27FC236}">
                <a16:creationId xmlns:a16="http://schemas.microsoft.com/office/drawing/2014/main" id="{D46258CC-9BF8-6802-5EC2-5CA33B797E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47580" y="3701190"/>
            <a:ext cx="456383" cy="475861"/>
          </a:xfrm>
          <a:prstGeom prst="rect">
            <a:avLst/>
          </a:prstGeom>
        </p:spPr>
      </p:pic>
      <p:pic>
        <p:nvPicPr>
          <p:cNvPr id="8" name="Graphic 7" descr="Clipboard Partially Checked with solid fill">
            <a:extLst>
              <a:ext uri="{FF2B5EF4-FFF2-40B4-BE49-F238E27FC236}">
                <a16:creationId xmlns:a16="http://schemas.microsoft.com/office/drawing/2014/main" id="{2ABE02F1-84AD-E0F0-0CF8-7EF2855E3A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42353" y="4406406"/>
            <a:ext cx="522364" cy="522364"/>
          </a:xfrm>
          <a:prstGeom prst="rect">
            <a:avLst/>
          </a:prstGeom>
        </p:spPr>
      </p:pic>
      <p:pic>
        <p:nvPicPr>
          <p:cNvPr id="10" name="Graphic 9" descr="Ui Ux with solid fill">
            <a:extLst>
              <a:ext uri="{FF2B5EF4-FFF2-40B4-BE49-F238E27FC236}">
                <a16:creationId xmlns:a16="http://schemas.microsoft.com/office/drawing/2014/main" id="{8D3FE10D-4752-A56E-AED7-22B07EB00A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54634" y="5134638"/>
            <a:ext cx="518251" cy="575624"/>
          </a:xfrm>
          <a:prstGeom prst="rect">
            <a:avLst/>
          </a:prstGeom>
        </p:spPr>
      </p:pic>
      <p:pic>
        <p:nvPicPr>
          <p:cNvPr id="12" name="Graphic 11" descr="Building outline">
            <a:extLst>
              <a:ext uri="{FF2B5EF4-FFF2-40B4-BE49-F238E27FC236}">
                <a16:creationId xmlns:a16="http://schemas.microsoft.com/office/drawing/2014/main" id="{C64D6E49-2E71-58A5-BB01-816F9EF64D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54634" y="5892441"/>
            <a:ext cx="566170" cy="566170"/>
          </a:xfrm>
          <a:prstGeom prst="rect">
            <a:avLst/>
          </a:prstGeom>
        </p:spPr>
      </p:pic>
      <p:sp>
        <p:nvSpPr>
          <p:cNvPr id="19" name="TextBox 18">
            <a:extLst>
              <a:ext uri="{FF2B5EF4-FFF2-40B4-BE49-F238E27FC236}">
                <a16:creationId xmlns:a16="http://schemas.microsoft.com/office/drawing/2014/main" id="{F6B52DD4-1450-0EE1-BFC5-57D0E68D0BAE}"/>
              </a:ext>
            </a:extLst>
          </p:cNvPr>
          <p:cNvSpPr txBox="1"/>
          <p:nvPr/>
        </p:nvSpPr>
        <p:spPr>
          <a:xfrm>
            <a:off x="4603963" y="3024812"/>
            <a:ext cx="1870786" cy="276999"/>
          </a:xfrm>
          <a:prstGeom prst="rect">
            <a:avLst/>
          </a:prstGeom>
          <a:noFill/>
        </p:spPr>
        <p:txBody>
          <a:bodyPr wrap="square" rtlCol="0">
            <a:spAutoFit/>
          </a:bodyPr>
          <a:lstStyle/>
          <a:p>
            <a:r>
              <a:rPr lang="en-US" sz="1200" b="1">
                <a:solidFill>
                  <a:schemeClr val="bg1"/>
                </a:solidFill>
              </a:rPr>
              <a:t>Applicant Preferences</a:t>
            </a:r>
          </a:p>
        </p:txBody>
      </p:sp>
      <p:sp>
        <p:nvSpPr>
          <p:cNvPr id="22" name="TextBox 21">
            <a:extLst>
              <a:ext uri="{FF2B5EF4-FFF2-40B4-BE49-F238E27FC236}">
                <a16:creationId xmlns:a16="http://schemas.microsoft.com/office/drawing/2014/main" id="{799179E1-AE3C-5078-2070-06AEFAF3BF6B}"/>
              </a:ext>
            </a:extLst>
          </p:cNvPr>
          <p:cNvSpPr txBox="1"/>
          <p:nvPr/>
        </p:nvSpPr>
        <p:spPr>
          <a:xfrm>
            <a:off x="4603963" y="3761558"/>
            <a:ext cx="1544216" cy="276999"/>
          </a:xfrm>
          <a:prstGeom prst="rect">
            <a:avLst/>
          </a:prstGeom>
          <a:noFill/>
        </p:spPr>
        <p:txBody>
          <a:bodyPr wrap="square" rtlCol="0">
            <a:spAutoFit/>
          </a:bodyPr>
          <a:lstStyle/>
          <a:p>
            <a:r>
              <a:rPr lang="en-US" sz="1200" b="1">
                <a:solidFill>
                  <a:schemeClr val="bg1"/>
                </a:solidFill>
              </a:rPr>
              <a:t>Deadlines</a:t>
            </a:r>
          </a:p>
        </p:txBody>
      </p:sp>
      <p:sp>
        <p:nvSpPr>
          <p:cNvPr id="23" name="TextBox 22">
            <a:extLst>
              <a:ext uri="{FF2B5EF4-FFF2-40B4-BE49-F238E27FC236}">
                <a16:creationId xmlns:a16="http://schemas.microsoft.com/office/drawing/2014/main" id="{9E01044B-810C-CCCC-786E-05E92D711C7D}"/>
              </a:ext>
            </a:extLst>
          </p:cNvPr>
          <p:cNvSpPr txBox="1"/>
          <p:nvPr/>
        </p:nvSpPr>
        <p:spPr>
          <a:xfrm>
            <a:off x="4658368" y="4550000"/>
            <a:ext cx="1052560" cy="276999"/>
          </a:xfrm>
          <a:prstGeom prst="rect">
            <a:avLst/>
          </a:prstGeom>
          <a:noFill/>
        </p:spPr>
        <p:txBody>
          <a:bodyPr wrap="square" rtlCol="0">
            <a:spAutoFit/>
          </a:bodyPr>
          <a:lstStyle/>
          <a:p>
            <a:r>
              <a:rPr lang="en-US" sz="1200" b="1">
                <a:solidFill>
                  <a:schemeClr val="bg1"/>
                </a:solidFill>
              </a:rPr>
              <a:t>Skills match</a:t>
            </a:r>
          </a:p>
        </p:txBody>
      </p:sp>
      <p:sp>
        <p:nvSpPr>
          <p:cNvPr id="24" name="TextBox 23">
            <a:extLst>
              <a:ext uri="{FF2B5EF4-FFF2-40B4-BE49-F238E27FC236}">
                <a16:creationId xmlns:a16="http://schemas.microsoft.com/office/drawing/2014/main" id="{35456A7B-A749-754E-FDC7-D6D861033489}"/>
              </a:ext>
            </a:extLst>
          </p:cNvPr>
          <p:cNvSpPr txBox="1"/>
          <p:nvPr/>
        </p:nvSpPr>
        <p:spPr>
          <a:xfrm>
            <a:off x="4672885" y="5271075"/>
            <a:ext cx="1303807" cy="276999"/>
          </a:xfrm>
          <a:prstGeom prst="rect">
            <a:avLst/>
          </a:prstGeom>
          <a:noFill/>
        </p:spPr>
        <p:txBody>
          <a:bodyPr wrap="square" rtlCol="0">
            <a:spAutoFit/>
          </a:bodyPr>
          <a:lstStyle/>
          <a:p>
            <a:r>
              <a:rPr lang="en-US" sz="1200" b="1">
                <a:solidFill>
                  <a:schemeClr val="bg1"/>
                </a:solidFill>
              </a:rPr>
              <a:t>Experience</a:t>
            </a:r>
          </a:p>
        </p:txBody>
      </p:sp>
      <p:sp>
        <p:nvSpPr>
          <p:cNvPr id="25" name="TextBox 24">
            <a:extLst>
              <a:ext uri="{FF2B5EF4-FFF2-40B4-BE49-F238E27FC236}">
                <a16:creationId xmlns:a16="http://schemas.microsoft.com/office/drawing/2014/main" id="{9F1E4C40-8EA1-A1FB-2980-92C54E913B35}"/>
              </a:ext>
            </a:extLst>
          </p:cNvPr>
          <p:cNvSpPr txBox="1"/>
          <p:nvPr/>
        </p:nvSpPr>
        <p:spPr>
          <a:xfrm>
            <a:off x="4658368" y="6061749"/>
            <a:ext cx="1544216" cy="276999"/>
          </a:xfrm>
          <a:prstGeom prst="rect">
            <a:avLst/>
          </a:prstGeom>
          <a:noFill/>
        </p:spPr>
        <p:txBody>
          <a:bodyPr wrap="square" rtlCol="0">
            <a:spAutoFit/>
          </a:bodyPr>
          <a:lstStyle/>
          <a:p>
            <a:r>
              <a:rPr lang="en-US" sz="1200" b="1">
                <a:solidFill>
                  <a:schemeClr val="bg1"/>
                </a:solidFill>
              </a:rPr>
              <a:t>Company reputation</a:t>
            </a:r>
          </a:p>
        </p:txBody>
      </p:sp>
      <p:sp>
        <p:nvSpPr>
          <p:cNvPr id="26" name="Rectangle 25">
            <a:extLst>
              <a:ext uri="{FF2B5EF4-FFF2-40B4-BE49-F238E27FC236}">
                <a16:creationId xmlns:a16="http://schemas.microsoft.com/office/drawing/2014/main" id="{45C189BB-1604-DB5F-E01E-E4AA39041A81}"/>
              </a:ext>
            </a:extLst>
          </p:cNvPr>
          <p:cNvSpPr/>
          <p:nvPr/>
        </p:nvSpPr>
        <p:spPr>
          <a:xfrm>
            <a:off x="6689536" y="2829759"/>
            <a:ext cx="4406197" cy="2508654"/>
          </a:xfrm>
          <a:prstGeom prst="rect">
            <a:avLst/>
          </a:prstGeom>
          <a:noFill/>
          <a:ln>
            <a:solidFill>
              <a:schemeClr val="tx1"/>
            </a:solidFill>
          </a:ln>
          <a:effectLst>
            <a:glow rad="101600">
              <a:schemeClr val="accent1">
                <a:lumMod val="75000"/>
                <a:alpha val="60000"/>
              </a:schemeClr>
            </a:glow>
            <a:innerShdw blurRad="63500" dist="50800" dir="18900000">
              <a:prstClr val="black">
                <a:alpha val="50000"/>
              </a:prstClr>
            </a:innerShdw>
            <a:softEdge rad="635000"/>
          </a:effectLst>
          <a:scene3d>
            <a:camera prst="orthographicFront"/>
            <a:lightRig rig="threePt" dir="t"/>
          </a:scene3d>
          <a:sp3d>
            <a:bevelT w="139700" h="139700" prst="divot"/>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en-US" sz="1400"/>
              <a:t>Weighted scoring algorithm for calculating application priorities.</a:t>
            </a:r>
            <a:endParaRPr lang="en-US" sz="1400">
              <a:ea typeface="Calibri"/>
              <a:cs typeface="Calibri"/>
            </a:endParaRPr>
          </a:p>
          <a:p>
            <a:pPr algn="l"/>
            <a:endParaRPr lang="en-US" sz="1400">
              <a:ea typeface="Calibri"/>
              <a:cs typeface="Calibri"/>
            </a:endParaRPr>
          </a:p>
          <a:p>
            <a:pPr marL="285750" indent="-285750">
              <a:buFont typeface="Arial" panose="020B0604020202020204" pitchFamily="34" charset="0"/>
              <a:buChar char="•"/>
            </a:pPr>
            <a:r>
              <a:rPr lang="en-US" sz="1400"/>
              <a:t>Applications are sorted based on calculated priorities.</a:t>
            </a:r>
            <a:endParaRPr lang="en-US" sz="1400">
              <a:ea typeface="Calibri"/>
              <a:cs typeface="Calibri"/>
            </a:endParaRPr>
          </a:p>
          <a:p>
            <a:pPr marL="285750" indent="-285750" algn="l">
              <a:buFont typeface="Arial" panose="020B0604020202020204" pitchFamily="34" charset="0"/>
              <a:buChar char="•"/>
            </a:pPr>
            <a:endParaRPr lang="en-US" sz="1400">
              <a:ea typeface="Calibri"/>
              <a:cs typeface="Calibri"/>
            </a:endParaRPr>
          </a:p>
          <a:p>
            <a:pPr marL="285750" indent="-285750">
              <a:buFont typeface="Arial" panose="020B0604020202020204" pitchFamily="34" charset="0"/>
              <a:buChar char="•"/>
            </a:pPr>
            <a:r>
              <a:rPr lang="en-US" sz="1400">
                <a:ea typeface="Calibri"/>
                <a:cs typeface="Calibri"/>
              </a:rPr>
              <a:t>Scheduling prioritized applications and handling conflicts.</a:t>
            </a:r>
          </a:p>
          <a:p>
            <a:endParaRPr lang="en-US" sz="1400"/>
          </a:p>
        </p:txBody>
      </p:sp>
      <p:cxnSp>
        <p:nvCxnSpPr>
          <p:cNvPr id="28" name="Straight Arrow Connector 27">
            <a:extLst>
              <a:ext uri="{FF2B5EF4-FFF2-40B4-BE49-F238E27FC236}">
                <a16:creationId xmlns:a16="http://schemas.microsoft.com/office/drawing/2014/main" id="{6BD47129-49F4-ED8C-4CEF-AD5832A4A66B}"/>
              </a:ext>
            </a:extLst>
          </p:cNvPr>
          <p:cNvCxnSpPr>
            <a:cxnSpLocks/>
            <a:stCxn id="5" idx="6"/>
          </p:cNvCxnSpPr>
          <p:nvPr/>
        </p:nvCxnSpPr>
        <p:spPr>
          <a:xfrm flipV="1">
            <a:off x="3041148" y="3301811"/>
            <a:ext cx="1071508" cy="928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207FA75-2A74-83EC-E2DC-7E76458FC99D}"/>
              </a:ext>
            </a:extLst>
          </p:cNvPr>
          <p:cNvCxnSpPr>
            <a:cxnSpLocks/>
            <a:stCxn id="5" idx="6"/>
          </p:cNvCxnSpPr>
          <p:nvPr/>
        </p:nvCxnSpPr>
        <p:spPr>
          <a:xfrm flipV="1">
            <a:off x="3041148" y="3937518"/>
            <a:ext cx="1071508" cy="293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06B883-662B-0651-F617-523F8137616A}"/>
              </a:ext>
            </a:extLst>
          </p:cNvPr>
          <p:cNvCxnSpPr>
            <a:cxnSpLocks/>
            <a:stCxn id="5" idx="6"/>
          </p:cNvCxnSpPr>
          <p:nvPr/>
        </p:nvCxnSpPr>
        <p:spPr>
          <a:xfrm>
            <a:off x="3041148" y="4230654"/>
            <a:ext cx="1071508" cy="462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C80024-10C1-FC0A-0F8F-764013BFC044}"/>
              </a:ext>
            </a:extLst>
          </p:cNvPr>
          <p:cNvCxnSpPr>
            <a:cxnSpLocks/>
            <a:stCxn id="5" idx="6"/>
          </p:cNvCxnSpPr>
          <p:nvPr/>
        </p:nvCxnSpPr>
        <p:spPr>
          <a:xfrm>
            <a:off x="3041148" y="4230654"/>
            <a:ext cx="999007" cy="116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1314C94-6B8A-8D90-3B10-C39C386D9999}"/>
              </a:ext>
            </a:extLst>
          </p:cNvPr>
          <p:cNvCxnSpPr>
            <a:cxnSpLocks/>
            <a:stCxn id="5" idx="6"/>
          </p:cNvCxnSpPr>
          <p:nvPr/>
        </p:nvCxnSpPr>
        <p:spPr>
          <a:xfrm>
            <a:off x="3041148" y="4230654"/>
            <a:ext cx="1101205" cy="1946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39EEC4B-3BBC-54C8-6DB6-2407A96C35F9}"/>
              </a:ext>
            </a:extLst>
          </p:cNvPr>
          <p:cNvSpPr txBox="1"/>
          <p:nvPr/>
        </p:nvSpPr>
        <p:spPr>
          <a:xfrm>
            <a:off x="6808656" y="2614388"/>
            <a:ext cx="1732381" cy="646331"/>
          </a:xfrm>
          <a:prstGeom prst="rect">
            <a:avLst/>
          </a:prstGeom>
          <a:noFill/>
        </p:spPr>
        <p:txBody>
          <a:bodyPr wrap="square" rtlCol="0">
            <a:spAutoFit/>
          </a:bodyPr>
          <a:lstStyle/>
          <a:p>
            <a:r>
              <a:rPr lang="en-US">
                <a:solidFill>
                  <a:schemeClr val="bg1"/>
                </a:solidFill>
              </a:rPr>
              <a:t>Key Takeaways</a:t>
            </a:r>
          </a:p>
          <a:p>
            <a:endParaRPr lang="en-US"/>
          </a:p>
        </p:txBody>
      </p:sp>
    </p:spTree>
    <p:extLst>
      <p:ext uri="{BB962C8B-B14F-4D97-AF65-F5344CB8AC3E}">
        <p14:creationId xmlns:p14="http://schemas.microsoft.com/office/powerpoint/2010/main" val="2700861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 in jeans sitting on grass near brick building, person in foreground working on laptop, three others in group behind">
            <a:extLst>
              <a:ext uri="{FF2B5EF4-FFF2-40B4-BE49-F238E27FC236}">
                <a16:creationId xmlns:a16="http://schemas.microsoft.com/office/drawing/2014/main" id="{CC9B8993-7939-BA18-DA76-AA2A485AC76E}"/>
              </a:ext>
            </a:extLst>
          </p:cNvPr>
          <p:cNvPicPr>
            <a:picLocks noChangeAspect="1"/>
          </p:cNvPicPr>
          <p:nvPr/>
        </p:nvPicPr>
        <p:blipFill rotWithShape="1">
          <a:blip r:embed="rId2">
            <a:alphaModFix amt="20000"/>
            <a:grayscl/>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b="15730"/>
          <a:stretch/>
        </p:blipFill>
        <p:spPr>
          <a:xfrm>
            <a:off x="-869" y="10"/>
            <a:ext cx="12191980" cy="6857990"/>
          </a:xfrm>
          <a:prstGeom prst="rect">
            <a:avLst/>
          </a:prstGeom>
        </p:spPr>
      </p:pic>
      <p:sp>
        <p:nvSpPr>
          <p:cNvPr id="2" name="Title 1">
            <a:extLst>
              <a:ext uri="{FF2B5EF4-FFF2-40B4-BE49-F238E27FC236}">
                <a16:creationId xmlns:a16="http://schemas.microsoft.com/office/drawing/2014/main" id="{55891A15-0812-7AFD-6FCD-55EBFE42201E}"/>
              </a:ext>
            </a:extLst>
          </p:cNvPr>
          <p:cNvSpPr>
            <a:spLocks noGrp="1"/>
          </p:cNvSpPr>
          <p:nvPr>
            <p:ph type="title"/>
          </p:nvPr>
        </p:nvSpPr>
        <p:spPr/>
        <p:txBody>
          <a:bodyPr/>
          <a:lstStyle/>
          <a:p>
            <a:r>
              <a:rPr lang="en-US"/>
              <a:t>Inputs</a:t>
            </a:r>
          </a:p>
        </p:txBody>
      </p:sp>
      <p:pic>
        <p:nvPicPr>
          <p:cNvPr id="11" name="Content Placeholder 10" descr="A screenshot of a computer program&#10;&#10;Description automatically generated">
            <a:extLst>
              <a:ext uri="{FF2B5EF4-FFF2-40B4-BE49-F238E27FC236}">
                <a16:creationId xmlns:a16="http://schemas.microsoft.com/office/drawing/2014/main" id="{6615DFA7-8379-047B-623F-AD95BB738808}"/>
              </a:ext>
            </a:extLst>
          </p:cNvPr>
          <p:cNvPicPr>
            <a:picLocks noGrp="1" noChangeAspect="1"/>
          </p:cNvPicPr>
          <p:nvPr>
            <p:ph idx="1"/>
          </p:nvPr>
        </p:nvPicPr>
        <p:blipFill rotWithShape="1">
          <a:blip r:embed="rId4"/>
          <a:srcRect t="-216" r="19427"/>
          <a:stretch/>
        </p:blipFill>
        <p:spPr>
          <a:xfrm>
            <a:off x="267139" y="1616888"/>
            <a:ext cx="2919364" cy="4123696"/>
          </a:xfrm>
        </p:spPr>
      </p:pic>
      <p:pic>
        <p:nvPicPr>
          <p:cNvPr id="13" name="Picture 12" descr="A screenshot of a computer code&#10;&#10;Description automatically generated">
            <a:extLst>
              <a:ext uri="{FF2B5EF4-FFF2-40B4-BE49-F238E27FC236}">
                <a16:creationId xmlns:a16="http://schemas.microsoft.com/office/drawing/2014/main" id="{9D74B331-9BF3-4FFC-2577-D4A88C639748}"/>
              </a:ext>
            </a:extLst>
          </p:cNvPr>
          <p:cNvPicPr>
            <a:picLocks noChangeAspect="1"/>
          </p:cNvPicPr>
          <p:nvPr/>
        </p:nvPicPr>
        <p:blipFill>
          <a:blip r:embed="rId5"/>
          <a:stretch>
            <a:fillRect/>
          </a:stretch>
        </p:blipFill>
        <p:spPr>
          <a:xfrm>
            <a:off x="6538567" y="1625784"/>
            <a:ext cx="2533813" cy="4114800"/>
          </a:xfrm>
          <a:prstGeom prst="rect">
            <a:avLst/>
          </a:prstGeom>
        </p:spPr>
      </p:pic>
      <p:pic>
        <p:nvPicPr>
          <p:cNvPr id="14" name="Picture 13" descr="A screenshot of a computer program&#10;&#10;Description automatically generated">
            <a:extLst>
              <a:ext uri="{FF2B5EF4-FFF2-40B4-BE49-F238E27FC236}">
                <a16:creationId xmlns:a16="http://schemas.microsoft.com/office/drawing/2014/main" id="{85C75ED1-F679-E9ED-41C3-80268A95D0BA}"/>
              </a:ext>
            </a:extLst>
          </p:cNvPr>
          <p:cNvPicPr>
            <a:picLocks noChangeAspect="1"/>
          </p:cNvPicPr>
          <p:nvPr/>
        </p:nvPicPr>
        <p:blipFill>
          <a:blip r:embed="rId6"/>
          <a:stretch>
            <a:fillRect/>
          </a:stretch>
        </p:blipFill>
        <p:spPr>
          <a:xfrm>
            <a:off x="9156277" y="1625784"/>
            <a:ext cx="2867041" cy="4114800"/>
          </a:xfrm>
          <a:prstGeom prst="rect">
            <a:avLst/>
          </a:prstGeom>
        </p:spPr>
      </p:pic>
      <p:pic>
        <p:nvPicPr>
          <p:cNvPr id="15" name="Picture 14" descr="A computer screen shot of a computer program&#10;&#10;Description automatically generated">
            <a:extLst>
              <a:ext uri="{FF2B5EF4-FFF2-40B4-BE49-F238E27FC236}">
                <a16:creationId xmlns:a16="http://schemas.microsoft.com/office/drawing/2014/main" id="{12435619-995D-0ABC-B252-9A43F099E2AF}"/>
              </a:ext>
            </a:extLst>
          </p:cNvPr>
          <p:cNvPicPr>
            <a:picLocks noChangeAspect="1"/>
          </p:cNvPicPr>
          <p:nvPr/>
        </p:nvPicPr>
        <p:blipFill>
          <a:blip r:embed="rId7"/>
          <a:stretch>
            <a:fillRect/>
          </a:stretch>
        </p:blipFill>
        <p:spPr>
          <a:xfrm>
            <a:off x="3272464" y="1616888"/>
            <a:ext cx="3182207" cy="4114800"/>
          </a:xfrm>
          <a:prstGeom prst="rect">
            <a:avLst/>
          </a:prstGeom>
        </p:spPr>
      </p:pic>
    </p:spTree>
    <p:extLst>
      <p:ext uri="{BB962C8B-B14F-4D97-AF65-F5344CB8AC3E}">
        <p14:creationId xmlns:p14="http://schemas.microsoft.com/office/powerpoint/2010/main" val="2866025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ople in jeans sitting on grass near brick building, person in foreground working on laptop, three others in group behind">
            <a:extLst>
              <a:ext uri="{FF2B5EF4-FFF2-40B4-BE49-F238E27FC236}">
                <a16:creationId xmlns:a16="http://schemas.microsoft.com/office/drawing/2014/main" id="{58B96BC9-06E5-2344-6667-710299C66EFC}"/>
              </a:ext>
            </a:extLst>
          </p:cNvPr>
          <p:cNvPicPr>
            <a:picLocks noChangeAspect="1"/>
          </p:cNvPicPr>
          <p:nvPr/>
        </p:nvPicPr>
        <p:blipFill rotWithShape="1">
          <a:blip r:embed="rId2">
            <a:alphaModFix amt="35000"/>
            <a:duotone>
              <a:prstClr val="black"/>
              <a:schemeClr val="accent3">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b="15730"/>
          <a:stretch/>
        </p:blipFill>
        <p:spPr>
          <a:xfrm>
            <a:off x="0" y="-83127"/>
            <a:ext cx="12191980" cy="6983979"/>
          </a:xfrm>
          <a:prstGeom prst="rect">
            <a:avLst/>
          </a:prstGeom>
        </p:spPr>
      </p:pic>
      <p:sp>
        <p:nvSpPr>
          <p:cNvPr id="2" name="Title 1">
            <a:extLst>
              <a:ext uri="{FF2B5EF4-FFF2-40B4-BE49-F238E27FC236}">
                <a16:creationId xmlns:a16="http://schemas.microsoft.com/office/drawing/2014/main" id="{55891A15-0812-7AFD-6FCD-55EBFE42201E}"/>
              </a:ext>
            </a:extLst>
          </p:cNvPr>
          <p:cNvSpPr>
            <a:spLocks noGrp="1"/>
          </p:cNvSpPr>
          <p:nvPr>
            <p:ph type="title"/>
          </p:nvPr>
        </p:nvSpPr>
        <p:spPr>
          <a:xfrm>
            <a:off x="232440" y="244538"/>
            <a:ext cx="10515600" cy="1325563"/>
          </a:xfrm>
        </p:spPr>
        <p:txBody>
          <a:bodyPr/>
          <a:lstStyle/>
          <a:p>
            <a:r>
              <a:rPr lang="en-US"/>
              <a:t>Results (Scheduled applications)</a:t>
            </a:r>
          </a:p>
        </p:txBody>
      </p:sp>
      <p:pic>
        <p:nvPicPr>
          <p:cNvPr id="7" name="Content Placeholder 6" descr="A screenshot of a computer code&#10;&#10;Description automatically generated">
            <a:extLst>
              <a:ext uri="{FF2B5EF4-FFF2-40B4-BE49-F238E27FC236}">
                <a16:creationId xmlns:a16="http://schemas.microsoft.com/office/drawing/2014/main" id="{78102EBA-B889-EDB3-5747-DEED9B86FD82}"/>
              </a:ext>
            </a:extLst>
          </p:cNvPr>
          <p:cNvPicPr>
            <a:picLocks noGrp="1" noChangeAspect="1"/>
          </p:cNvPicPr>
          <p:nvPr>
            <p:ph idx="1"/>
          </p:nvPr>
        </p:nvPicPr>
        <p:blipFill>
          <a:blip r:embed="rId4"/>
          <a:stretch>
            <a:fillRect/>
          </a:stretch>
        </p:blipFill>
        <p:spPr>
          <a:xfrm>
            <a:off x="1087582" y="1570101"/>
            <a:ext cx="3848032" cy="5133109"/>
          </a:xfrm>
        </p:spPr>
      </p:pic>
      <p:pic>
        <p:nvPicPr>
          <p:cNvPr id="8" name="Picture 7" descr="A screenshot of a computer program&#10;&#10;Description automatically generated">
            <a:extLst>
              <a:ext uri="{FF2B5EF4-FFF2-40B4-BE49-F238E27FC236}">
                <a16:creationId xmlns:a16="http://schemas.microsoft.com/office/drawing/2014/main" id="{2372D156-687A-96D7-FA76-74EDA35C6EAC}"/>
              </a:ext>
            </a:extLst>
          </p:cNvPr>
          <p:cNvPicPr>
            <a:picLocks noChangeAspect="1"/>
          </p:cNvPicPr>
          <p:nvPr/>
        </p:nvPicPr>
        <p:blipFill>
          <a:blip r:embed="rId5"/>
          <a:stretch>
            <a:fillRect/>
          </a:stretch>
        </p:blipFill>
        <p:spPr>
          <a:xfrm>
            <a:off x="6657109" y="1570102"/>
            <a:ext cx="4090931" cy="5133109"/>
          </a:xfrm>
          <a:prstGeom prst="rect">
            <a:avLst/>
          </a:prstGeom>
        </p:spPr>
      </p:pic>
    </p:spTree>
    <p:extLst>
      <p:ext uri="{BB962C8B-B14F-4D97-AF65-F5344CB8AC3E}">
        <p14:creationId xmlns:p14="http://schemas.microsoft.com/office/powerpoint/2010/main" val="4215985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ople in jeans sitting on grass near brick building, person in foreground working on laptop, three others in group behind">
            <a:extLst>
              <a:ext uri="{FF2B5EF4-FFF2-40B4-BE49-F238E27FC236}">
                <a16:creationId xmlns:a16="http://schemas.microsoft.com/office/drawing/2014/main" id="{EDEE4927-24E7-695D-9B7C-79F53F7DFA5D}"/>
              </a:ext>
            </a:extLst>
          </p:cNvPr>
          <p:cNvPicPr>
            <a:picLocks noChangeAspect="1"/>
          </p:cNvPicPr>
          <p:nvPr/>
        </p:nvPicPr>
        <p:blipFill rotWithShape="1">
          <a:blip r:embed="rId2">
            <a:alphaModFix amt="35000"/>
            <a:duotone>
              <a:prstClr val="black"/>
              <a:schemeClr val="accent3">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b="15730"/>
          <a:stretch/>
        </p:blipFill>
        <p:spPr>
          <a:xfrm>
            <a:off x="0" y="-83127"/>
            <a:ext cx="12191980" cy="6983979"/>
          </a:xfrm>
          <a:prstGeom prst="rect">
            <a:avLst/>
          </a:prstGeom>
        </p:spPr>
      </p:pic>
      <p:sp>
        <p:nvSpPr>
          <p:cNvPr id="2" name="Title 1">
            <a:extLst>
              <a:ext uri="{FF2B5EF4-FFF2-40B4-BE49-F238E27FC236}">
                <a16:creationId xmlns:a16="http://schemas.microsoft.com/office/drawing/2014/main" id="{55891A15-0812-7AFD-6FCD-55EBFE42201E}"/>
              </a:ext>
            </a:extLst>
          </p:cNvPr>
          <p:cNvSpPr>
            <a:spLocks noGrp="1"/>
          </p:cNvSpPr>
          <p:nvPr>
            <p:ph type="title"/>
          </p:nvPr>
        </p:nvSpPr>
        <p:spPr>
          <a:xfrm>
            <a:off x="124634" y="141000"/>
            <a:ext cx="11229166" cy="871392"/>
          </a:xfrm>
        </p:spPr>
        <p:txBody>
          <a:bodyPr/>
          <a:lstStyle/>
          <a:p>
            <a:r>
              <a:rPr lang="en-US"/>
              <a:t>Results (Plots)</a:t>
            </a:r>
          </a:p>
        </p:txBody>
      </p:sp>
      <p:pic>
        <p:nvPicPr>
          <p:cNvPr id="4" name="Content Placeholder 3" descr="A pie chart with numbers and text with Crust in the background&#10;&#10;Description automatically generated">
            <a:extLst>
              <a:ext uri="{FF2B5EF4-FFF2-40B4-BE49-F238E27FC236}">
                <a16:creationId xmlns:a16="http://schemas.microsoft.com/office/drawing/2014/main" id="{CE40931E-1EB4-EC5D-637C-CCD554FFFDC7}"/>
              </a:ext>
            </a:extLst>
          </p:cNvPr>
          <p:cNvPicPr>
            <a:picLocks noGrp="1" noChangeAspect="1"/>
          </p:cNvPicPr>
          <p:nvPr>
            <p:ph idx="1"/>
          </p:nvPr>
        </p:nvPicPr>
        <p:blipFill rotWithShape="1">
          <a:blip r:embed="rId4"/>
          <a:srcRect l="408" r="5050" b="2814"/>
          <a:stretch/>
        </p:blipFill>
        <p:spPr>
          <a:xfrm>
            <a:off x="7650357" y="3630300"/>
            <a:ext cx="4027149" cy="3036596"/>
          </a:xfrm>
          <a:prstGeom prst="rect">
            <a:avLst/>
          </a:prstGeom>
          <a:ln>
            <a:noFill/>
          </a:ln>
          <a:effectLst>
            <a:outerShdw blurRad="292100" dist="139700" dir="2700000" algn="tl" rotWithShape="0">
              <a:srgbClr val="333333">
                <a:alpha val="65000"/>
              </a:srgbClr>
            </a:outerShdw>
          </a:effectLst>
        </p:spPr>
      </p:pic>
      <p:pic>
        <p:nvPicPr>
          <p:cNvPr id="5" name="Picture 4" descr="A graph with numbers and text&#10;&#10;Description automatically generated">
            <a:extLst>
              <a:ext uri="{FF2B5EF4-FFF2-40B4-BE49-F238E27FC236}">
                <a16:creationId xmlns:a16="http://schemas.microsoft.com/office/drawing/2014/main" id="{444B467F-7F9B-F04A-7107-1FB173FC9648}"/>
              </a:ext>
            </a:extLst>
          </p:cNvPr>
          <p:cNvPicPr>
            <a:picLocks noChangeAspect="1"/>
          </p:cNvPicPr>
          <p:nvPr/>
        </p:nvPicPr>
        <p:blipFill>
          <a:blip r:embed="rId5"/>
          <a:stretch>
            <a:fillRect/>
          </a:stretch>
        </p:blipFill>
        <p:spPr>
          <a:xfrm>
            <a:off x="367415" y="1236518"/>
            <a:ext cx="7111366" cy="38756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94563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in jeans sitting on grass near brick building, person in foreground working on laptop, three others in group behind">
            <a:extLst>
              <a:ext uri="{FF2B5EF4-FFF2-40B4-BE49-F238E27FC236}">
                <a16:creationId xmlns:a16="http://schemas.microsoft.com/office/drawing/2014/main" id="{EC267435-442D-B22F-244D-DC6B39BA5259}"/>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730"/>
          <a:stretch/>
        </p:blipFill>
        <p:spPr>
          <a:xfrm>
            <a:off x="0" y="42862"/>
            <a:ext cx="12191980" cy="6857990"/>
          </a:xfrm>
          <a:prstGeom prst="rect">
            <a:avLst/>
          </a:prstGeom>
        </p:spPr>
      </p:pic>
      <p:sp>
        <p:nvSpPr>
          <p:cNvPr id="2" name="Title 1">
            <a:extLst>
              <a:ext uri="{FF2B5EF4-FFF2-40B4-BE49-F238E27FC236}">
                <a16:creationId xmlns:a16="http://schemas.microsoft.com/office/drawing/2014/main" id="{C103B944-6EB3-7587-E35D-3BADB3D7F308}"/>
              </a:ext>
            </a:extLst>
          </p:cNvPr>
          <p:cNvSpPr>
            <a:spLocks noGrp="1"/>
          </p:cNvSpPr>
          <p:nvPr>
            <p:ph type="title"/>
          </p:nvPr>
        </p:nvSpPr>
        <p:spPr>
          <a:xfrm>
            <a:off x="737104" y="238090"/>
            <a:ext cx="10515600" cy="673100"/>
          </a:xfrm>
        </p:spPr>
        <p:txBody>
          <a:bodyPr>
            <a:normAutofit fontScale="90000"/>
          </a:bodyPr>
          <a:lstStyle/>
          <a:p>
            <a:r>
              <a:rPr lang="en-US">
                <a:solidFill>
                  <a:srgbClr val="FFFFFF"/>
                </a:solidFill>
              </a:rPr>
              <a:t>Analysis</a:t>
            </a:r>
            <a:endParaRPr lang="en-US">
              <a:ea typeface="Calibri Light" panose="020F0302020204030204"/>
              <a:cs typeface="Calibri Light" panose="020F0302020204030204"/>
            </a:endParaRPr>
          </a:p>
        </p:txBody>
      </p:sp>
      <p:sp>
        <p:nvSpPr>
          <p:cNvPr id="6" name="TextBox 5">
            <a:extLst>
              <a:ext uri="{FF2B5EF4-FFF2-40B4-BE49-F238E27FC236}">
                <a16:creationId xmlns:a16="http://schemas.microsoft.com/office/drawing/2014/main" id="{35742A8F-7FA2-151B-02C0-01EEEAA59C13}"/>
              </a:ext>
            </a:extLst>
          </p:cNvPr>
          <p:cNvSpPr txBox="1"/>
          <p:nvPr/>
        </p:nvSpPr>
        <p:spPr>
          <a:xfrm>
            <a:off x="209373" y="971302"/>
            <a:ext cx="11559610" cy="5878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Core Algorithms Used:</a:t>
            </a:r>
            <a:endParaRPr lang="en-US" b="1">
              <a:ea typeface="Calibri"/>
              <a:cs typeface="Calibri"/>
            </a:endParaRPr>
          </a:p>
          <a:p>
            <a:pPr marL="285750" indent="-285750">
              <a:buFont typeface="Arial"/>
              <a:buChar char="•"/>
            </a:pPr>
            <a:r>
              <a:rPr lang="en-US">
                <a:ea typeface="+mn-lt"/>
                <a:cs typeface="+mn-lt"/>
              </a:rPr>
              <a:t>Priority Calculation: A weighted sum algorithm to calculate the priority of each job application.</a:t>
            </a:r>
            <a:endParaRPr lang="en-US">
              <a:ea typeface="Calibri"/>
              <a:cs typeface="Calibri"/>
            </a:endParaRPr>
          </a:p>
          <a:p>
            <a:pPr marL="285750" indent="-285750">
              <a:buFont typeface="Arial"/>
              <a:buChar char="•"/>
            </a:pPr>
            <a:r>
              <a:rPr lang="en-US">
                <a:ea typeface="+mn-lt"/>
                <a:cs typeface="+mn-lt"/>
              </a:rPr>
              <a:t>Sorting: The sorted() function is used to prioritize job applications.</a:t>
            </a:r>
            <a:endParaRPr lang="en-US">
              <a:ea typeface="Calibri"/>
              <a:cs typeface="Calibri"/>
            </a:endParaRPr>
          </a:p>
          <a:p>
            <a:pPr marL="285750" indent="-285750">
              <a:buFont typeface="Arial"/>
              <a:buChar char="•"/>
            </a:pPr>
            <a:r>
              <a:rPr lang="en-US">
                <a:ea typeface="+mn-lt"/>
                <a:cs typeface="+mn-lt"/>
              </a:rPr>
              <a:t>Scheduling: The algorithm schedules applications based on priority and deadlines.</a:t>
            </a:r>
            <a:endParaRPr lang="en-US">
              <a:ea typeface="Calibri" panose="020F0502020204030204"/>
              <a:cs typeface="Calibri" panose="020F0502020204030204"/>
            </a:endParaRPr>
          </a:p>
          <a:p>
            <a:endParaRPr lang="en-US"/>
          </a:p>
          <a:p>
            <a:r>
              <a:rPr lang="en-US">
                <a:cs typeface="Calibri"/>
              </a:rPr>
              <a:t>Analysis : </a:t>
            </a:r>
            <a:endParaRPr lang="en-US">
              <a:ea typeface="Calibri"/>
              <a:cs typeface="Calibri"/>
            </a:endParaRPr>
          </a:p>
          <a:p>
            <a:pPr marL="285750" indent="-285750">
              <a:buFont typeface="Arial"/>
              <a:buChar char="•"/>
            </a:pPr>
            <a:r>
              <a:rPr lang="en-US" b="1">
                <a:cs typeface="Calibri"/>
              </a:rPr>
              <a:t>Weighted Scoring Algorithm:</a:t>
            </a:r>
            <a:r>
              <a:rPr lang="en-US">
                <a:ea typeface="+mn-lt"/>
                <a:cs typeface="+mn-lt"/>
              </a:rPr>
              <a:t> A weighted scoring algorithm was employed that factored in deadline proximity, user preferences, and skills match. This method ensures a nuanced evaluation of each job application, considering both temporal constraints and qualitative criteria.</a:t>
            </a:r>
            <a:endParaRPr lang="en-US">
              <a:ea typeface="Calibri" panose="020F0502020204030204"/>
              <a:cs typeface="Calibri"/>
            </a:endParaRPr>
          </a:p>
          <a:p>
            <a:pPr marL="285750" indent="-285750">
              <a:buFont typeface="Arial"/>
              <a:buChar char="•"/>
            </a:pPr>
            <a:r>
              <a:rPr lang="en-US">
                <a:ea typeface="+mn-lt"/>
                <a:cs typeface="+mn-lt"/>
              </a:rPr>
              <a:t>Efficient Sorting Mechanism: Applications are systematically sorted based on calculated priorities, streamlining the selection process. This approach optimizes decision-making by prioritizing applications that closely align with user preferences and skill sets.</a:t>
            </a:r>
            <a:endParaRPr lang="en-US">
              <a:ea typeface="Calibri" panose="020F0502020204030204"/>
              <a:cs typeface="Calibri" panose="020F0502020204030204"/>
            </a:endParaRPr>
          </a:p>
          <a:p>
            <a:pPr marL="285750" indent="-285750">
              <a:buFont typeface="Arial"/>
              <a:buChar char="•"/>
            </a:pPr>
            <a:r>
              <a:rPr lang="en-US">
                <a:ea typeface="+mn-lt"/>
                <a:cs typeface="+mn-lt"/>
              </a:rPr>
              <a:t>Sophisticated Scheduling Algorithm: A sophisticated scheduling algorithm is implemented to manage deadlines and prevent conflicts in the application schedule. The user decides the number of applications that they can apply per day as threshold. This maximizing the likelihood of meeting deadlines while avoiding scheduling clashes.</a:t>
            </a:r>
            <a:endParaRPr lang="en-US">
              <a:ea typeface="Calibri" panose="020F0502020204030204"/>
              <a:cs typeface="Calibri" panose="020F0502020204030204"/>
            </a:endParaRPr>
          </a:p>
          <a:p>
            <a:endParaRPr lang="en-US">
              <a:cs typeface="Calibri"/>
            </a:endParaRPr>
          </a:p>
          <a:p>
            <a:r>
              <a:rPr lang="en-US" b="1">
                <a:ea typeface="+mn-lt"/>
                <a:cs typeface="+mn-lt"/>
              </a:rPr>
              <a:t>Complexity Analysis:</a:t>
            </a:r>
            <a:r>
              <a:rPr lang="en-US">
                <a:ea typeface="+mn-lt"/>
                <a:cs typeface="+mn-lt"/>
              </a:rPr>
              <a:t> </a:t>
            </a:r>
          </a:p>
          <a:p>
            <a:pPr marL="285750" indent="-285750">
              <a:buFont typeface="Arial"/>
              <a:buChar char="•"/>
            </a:pPr>
            <a:r>
              <a:rPr lang="en-US">
                <a:ea typeface="+mn-lt"/>
                <a:cs typeface="+mn-lt"/>
              </a:rPr>
              <a:t>Time complexity : O(m*log(m)) </a:t>
            </a:r>
            <a:endParaRPr lang="en-US">
              <a:ea typeface="Calibri"/>
              <a:cs typeface="Calibri"/>
            </a:endParaRPr>
          </a:p>
          <a:p>
            <a:pPr marL="285750" indent="-285750">
              <a:buFont typeface="Arial"/>
              <a:buChar char="•"/>
            </a:pPr>
            <a:r>
              <a:rPr lang="en-US">
                <a:ea typeface="+mn-lt"/>
                <a:cs typeface="+mn-lt"/>
              </a:rPr>
              <a:t>Space complexity : O(m)</a:t>
            </a:r>
          </a:p>
          <a:p>
            <a:pPr marL="285750" indent="-285750">
              <a:buFont typeface="Arial"/>
              <a:buChar char="•"/>
            </a:pPr>
            <a:r>
              <a:rPr lang="en-US">
                <a:solidFill>
                  <a:srgbClr val="D1D5DB"/>
                </a:solidFill>
                <a:ea typeface="+mn-lt"/>
                <a:cs typeface="+mn-lt"/>
              </a:rPr>
              <a:t>m: Number of job applications,  </a:t>
            </a:r>
            <a:endParaRPr lang="en-US">
              <a:solidFill>
                <a:srgbClr val="D1D5DB"/>
              </a:solidFill>
              <a:ea typeface="Calibri" panose="020F0502020204030204"/>
              <a:cs typeface="Calibri" panose="020F0502020204030204"/>
            </a:endParaRPr>
          </a:p>
          <a:p>
            <a:pPr marL="285750" indent="-285750">
              <a:buFont typeface="Arial"/>
              <a:buChar char="•"/>
            </a:pPr>
            <a:endParaRPr lang="en-US" sz="1600">
              <a:ea typeface="+mn-lt"/>
              <a:cs typeface="+mn-lt"/>
            </a:endParaRPr>
          </a:p>
        </p:txBody>
      </p:sp>
    </p:spTree>
    <p:extLst>
      <p:ext uri="{BB962C8B-B14F-4D97-AF65-F5344CB8AC3E}">
        <p14:creationId xmlns:p14="http://schemas.microsoft.com/office/powerpoint/2010/main" val="198028511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Optimizing the job application process with priority-based scheduling </vt:lpstr>
      <vt:lpstr>Introduction</vt:lpstr>
      <vt:lpstr>The team!</vt:lpstr>
      <vt:lpstr>Defining the problem</vt:lpstr>
      <vt:lpstr>Implementation</vt:lpstr>
      <vt:lpstr>Inputs</vt:lpstr>
      <vt:lpstr>Results (Scheduled applications)</vt:lpstr>
      <vt:lpstr>Results (Plots)</vt:lpstr>
      <vt:lpstr>Analysis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Indhuja Muthu Kumar</dc:creator>
  <cp:revision>2</cp:revision>
  <dcterms:created xsi:type="dcterms:W3CDTF">2023-11-30T05:37:54Z</dcterms:created>
  <dcterms:modified xsi:type="dcterms:W3CDTF">2023-12-04T01:14:44Z</dcterms:modified>
</cp:coreProperties>
</file>